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78" r:id="rId3"/>
    <p:sldId id="263" r:id="rId4"/>
    <p:sldId id="258" r:id="rId5"/>
    <p:sldId id="273" r:id="rId6"/>
    <p:sldId id="335" r:id="rId7"/>
    <p:sldId id="296" r:id="rId8"/>
    <p:sldId id="268" r:id="rId9"/>
    <p:sldId id="336" r:id="rId10"/>
    <p:sldId id="270" r:id="rId11"/>
    <p:sldId id="334" r:id="rId12"/>
    <p:sldId id="321" r:id="rId13"/>
    <p:sldId id="325" r:id="rId14"/>
    <p:sldId id="262" r:id="rId15"/>
    <p:sldId id="308" r:id="rId16"/>
    <p:sldId id="282" r:id="rId17"/>
    <p:sldId id="290" r:id="rId18"/>
    <p:sldId id="291" r:id="rId19"/>
    <p:sldId id="292" r:id="rId20"/>
    <p:sldId id="286" r:id="rId21"/>
    <p:sldId id="287" r:id="rId22"/>
    <p:sldId id="293" r:id="rId23"/>
    <p:sldId id="314" r:id="rId24"/>
    <p:sldId id="322" r:id="rId25"/>
    <p:sldId id="298" r:id="rId26"/>
    <p:sldId id="297" r:id="rId27"/>
    <p:sldId id="319" r:id="rId28"/>
    <p:sldId id="316" r:id="rId29"/>
    <p:sldId id="330" r:id="rId30"/>
    <p:sldId id="326" r:id="rId31"/>
    <p:sldId id="324" r:id="rId32"/>
    <p:sldId id="315" r:id="rId33"/>
    <p:sldId id="333" r:id="rId34"/>
    <p:sldId id="331" r:id="rId35"/>
    <p:sldId id="332" r:id="rId36"/>
    <p:sldId id="311" r:id="rId37"/>
    <p:sldId id="323" r:id="rId38"/>
    <p:sldId id="300" r:id="rId39"/>
    <p:sldId id="301" r:id="rId40"/>
    <p:sldId id="302" r:id="rId41"/>
    <p:sldId id="303" r:id="rId42"/>
    <p:sldId id="304" r:id="rId43"/>
    <p:sldId id="305" r:id="rId44"/>
    <p:sldId id="307" r:id="rId45"/>
    <p:sldId id="327" r:id="rId46"/>
    <p:sldId id="328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40085"/>
    <a:srgbClr val="006600"/>
    <a:srgbClr val="00CC00"/>
    <a:srgbClr val="69A12B"/>
    <a:srgbClr val="000066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5191" autoAdjust="0"/>
  </p:normalViewPr>
  <p:slideViewPr>
    <p:cSldViewPr>
      <p:cViewPr>
        <p:scale>
          <a:sx n="74" d="100"/>
          <a:sy n="74" d="100"/>
        </p:scale>
        <p:origin x="-8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5056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BBF34-F183-4E0C-99D0-74614B3EDA80}" type="datetimeFigureOut">
              <a:rPr lang="en-US" smtClean="0"/>
              <a:t>3/29/2016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23D94-4559-4B77-B6FC-19830C16DE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2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0000CC"/>
        </a:buClr>
        <a:buSzPct val="100000"/>
        <a:buFont typeface="Wingdings" pitchFamily="2" charset="2"/>
        <a:buChar char="Ø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rgbClr val="FF0000"/>
        </a:buClr>
        <a:buSzPct val="95000"/>
        <a:buFont typeface="Wingdings" pitchFamily="2" charset="2"/>
        <a:buChar char="Ø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rgbClr val="006600"/>
        </a:buClr>
        <a:buSzPct val="90000"/>
        <a:buFont typeface="Wingdings" pitchFamily="2" charset="2"/>
        <a:buChar char="Ø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rgbClr val="7030A0"/>
        </a:buClr>
        <a:buSzPct val="85000"/>
        <a:buFont typeface="Wingdings" pitchFamily="2" charset="2"/>
        <a:buChar char="Ø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rgbClr val="000066"/>
        </a:buClr>
        <a:buSzPct val="80000"/>
        <a:buFont typeface="Wingdings" pitchFamily="2" charset="2"/>
        <a:buChar char="Ø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https://www.desmos.com/calculato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11" Type="http://schemas.openxmlformats.org/officeDocument/2006/relationships/image" Target="../media/image70.png"/><Relationship Id="rId5" Type="http://schemas.openxmlformats.org/officeDocument/2006/relationships/image" Target="../media/image16.png"/><Relationship Id="rId10" Type="http://schemas.openxmlformats.org/officeDocument/2006/relationships/image" Target="../media/image69.png"/><Relationship Id="rId4" Type="http://schemas.openxmlformats.org/officeDocument/2006/relationships/image" Target="../media/image15.jpeg"/><Relationship Id="rId9" Type="http://schemas.openxmlformats.org/officeDocument/2006/relationships/image" Target="../media/image6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69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2.png"/><Relationship Id="rId7" Type="http://schemas.openxmlformats.org/officeDocument/2006/relationships/image" Target="../media/image7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hyperlink" Target="http://copradar.com/preview/chapt2/ch2d1.html" TargetMode="External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204.0162v2.pdf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584293"/>
            <a:ext cx="8593730" cy="3886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2406065"/>
            <a:ext cx="8728957" cy="17822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22" y="3200400"/>
            <a:ext cx="9067800" cy="17526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John S.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Ochab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of Physics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RiTchie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Physics student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Sargeant</a:t>
            </a: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Reynolds  Community  College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Richmond, VA</a:t>
            </a:r>
            <a:endParaRPr 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780042"/>
            <a:ext cx="7391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Innocence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Reproducing the Event</a:t>
            </a:r>
            <a:endParaRPr lang="en-US" sz="31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ucky\AppData\Local\Microsoft\Windows\Temporary Internet Files\Content.IE5\ZEPBTPD8\20120821-justice-swor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8505"/>
            <a:ext cx="1286845" cy="138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ucky\AppData\Local\Microsoft\Windows\Temporary Internet Files\Content.IE5\ZEPBTPD8\police-ca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10" y="113742"/>
            <a:ext cx="1719155" cy="104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00200" y="1728506"/>
            <a:ext cx="1066800" cy="7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311" y="1500389"/>
            <a:ext cx="473022" cy="9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29000" y="1702610"/>
            <a:ext cx="1066800" cy="71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ducky\AppData\Local\Microsoft\Windows\Temporary Internet Files\Content.IE5\ZEPBTPD8\policeman-151675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28506"/>
            <a:ext cx="1046811" cy="17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ucky\AppData\Local\Microsoft\Windows\Temporary Internet Files\Content.IE5\IPHHQBJK\b000ehlb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8622" flipH="1">
            <a:off x="7266079" y="1456211"/>
            <a:ext cx="555442" cy="6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agonal Stripe 9"/>
          <p:cNvSpPr/>
          <p:nvPr/>
        </p:nvSpPr>
        <p:spPr>
          <a:xfrm rot="8280200" flipH="1">
            <a:off x="7653913" y="1720306"/>
            <a:ext cx="289630" cy="480813"/>
          </a:xfrm>
          <a:prstGeom prst="diagStrip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rot="18630273">
            <a:off x="7553632" y="1808284"/>
            <a:ext cx="135244" cy="179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2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4126E-6 L 0.55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69 L 0.75833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52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Speed,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vs.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ime,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raphs of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based on the author’s calculations (without obstructions)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482922"/>
            <a:ext cx="44958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500" y="1230238"/>
            <a:ext cx="47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passes through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at Constant 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peed 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m/s 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 23.36 mph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5716" y="1263285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Decelerates (to full stop) and Accelerates away from the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various rates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-74500" y="-1509439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2" y="2745606"/>
            <a:ext cx="436453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16" y="2585434"/>
            <a:ext cx="4411325" cy="35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06216" y="2482922"/>
            <a:ext cx="44958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10" y="2219631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22" y="2482922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Desmos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Graphing Calculator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5807" y="8382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www.desmos.com/calculator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Angular Speed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traveling at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Speed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through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sign: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3810000"/>
                <a:ext cx="78994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Angular Speed </a:t>
                </a:r>
                <a:r>
                  <a:rPr lang="en-US" sz="24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Decelerating,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</a:t>
                </a:r>
                <a:r>
                  <a:rPr lang="en-US" sz="24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a full stop at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Stop</a:t>
                </a:r>
                <a:r>
                  <a:rPr lang="en-US" sz="24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sign and </a:t>
                </a:r>
                <a:r>
                  <a:rPr lang="en-US" sz="24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Accelerating,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  <m:r>
                      <a:rPr lang="en-US" sz="24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away from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Stop</a:t>
                </a:r>
                <a:r>
                  <a:rPr lang="en-US" sz="2400" b="1" dirty="0" smtClean="0">
                    <a:solidFill>
                      <a:srgbClr val="0066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sign: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810000"/>
                <a:ext cx="7899400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1157" t="-4396" r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19200" y="2652785"/>
                <a:ext cx="2707733" cy="73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52785"/>
                <a:ext cx="2707733" cy="7357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42406" y="5105400"/>
                <a:ext cx="2615331" cy="89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406" y="5105400"/>
                <a:ext cx="2615331" cy="895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31065" y="2393037"/>
                <a:ext cx="3446742" cy="1130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65" y="2393037"/>
                <a:ext cx="3446742" cy="11307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1000" y="4800600"/>
                <a:ext cx="2505173" cy="131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=   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00600"/>
                <a:ext cx="2505173" cy="13178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70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56" y="207068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Setup – Top View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Displaying 20151023_112244_College Av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isplaying 20151023_112244_College Av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isplaying 20151023_112244_College Av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isplaying 20151023_112244_College Av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7" y="1119447"/>
            <a:ext cx="880687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1" y="990600"/>
            <a:ext cx="8698970" cy="48923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7356" y="207068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Setup – Side View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3837" y="973680"/>
            <a:ext cx="441563" cy="54706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3" y="304800"/>
            <a:ext cx="9144000" cy="49461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Measuring the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Speed,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,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and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Linear Speed, v,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of the hand-pushed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Black box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guided by the edge of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Pasco track.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27000" y="1927278"/>
            <a:ext cx="684727" cy="1812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51958" y="1696445"/>
            <a:ext cx="143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8945" y="54520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7136" y="4458237"/>
            <a:ext cx="56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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611683" y="2270853"/>
            <a:ext cx="490475" cy="3154213"/>
          </a:xfrm>
          <a:prstGeom prst="rightBrac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60510" y="352085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9889" y="248875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63066" y="5283489"/>
            <a:ext cx="3597522" cy="7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Pasco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	                            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850 Universal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0749" y="4750623"/>
            <a:ext cx="1088356" cy="9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Laptop</a:t>
            </a:r>
          </a:p>
        </p:txBody>
      </p:sp>
      <p:sp>
        <p:nvSpPr>
          <p:cNvPr id="18" name="Rectangle 17"/>
          <p:cNvSpPr/>
          <p:nvPr/>
        </p:nvSpPr>
        <p:spPr>
          <a:xfrm rot="10800000">
            <a:off x="643790" y="5043011"/>
            <a:ext cx="1131486" cy="8562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9962" y="5750791"/>
            <a:ext cx="1125314" cy="446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69104" y="6138961"/>
            <a:ext cx="6976957" cy="70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28676" y="1596276"/>
            <a:ext cx="3629771" cy="42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 flipV="1">
            <a:off x="4084953" y="5425067"/>
            <a:ext cx="1" cy="743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/>
          <p:cNvSpPr/>
          <p:nvPr/>
        </p:nvSpPr>
        <p:spPr>
          <a:xfrm>
            <a:off x="402236" y="1295400"/>
            <a:ext cx="3744900" cy="920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07821" y="2270098"/>
            <a:ext cx="4374375" cy="210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0304" y="2271410"/>
            <a:ext cx="4247058" cy="112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99465" y="3334265"/>
            <a:ext cx="3534335" cy="125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102158" y="3424988"/>
            <a:ext cx="288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22.7cm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ight Brace 49"/>
          <p:cNvSpPr/>
          <p:nvPr/>
        </p:nvSpPr>
        <p:spPr>
          <a:xfrm>
            <a:off x="4648570" y="2302256"/>
            <a:ext cx="511940" cy="266866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/>
          <p:cNvSpPr/>
          <p:nvPr/>
        </p:nvSpPr>
        <p:spPr>
          <a:xfrm rot="16200000" flipH="1">
            <a:off x="2974103" y="1280049"/>
            <a:ext cx="468514" cy="2512928"/>
          </a:xfrm>
          <a:prstGeom prst="rightBrace">
            <a:avLst>
              <a:gd name="adj1" fmla="val 8333"/>
              <a:gd name="adj2" fmla="val 5066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48370" y="277077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= 20cm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77745" y="5344296"/>
            <a:ext cx="166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into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34734" y="1971270"/>
            <a:ext cx="659571" cy="2616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896121" y="4252242"/>
            <a:ext cx="2998025" cy="9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Pasco Rotary Sensor</a:t>
            </a:r>
          </a:p>
        </p:txBody>
      </p:sp>
      <p:cxnSp>
        <p:nvCxnSpPr>
          <p:cNvPr id="2062" name="Straight Connector 2061"/>
          <p:cNvCxnSpPr/>
          <p:nvPr/>
        </p:nvCxnSpPr>
        <p:spPr>
          <a:xfrm flipH="1">
            <a:off x="5663066" y="4560867"/>
            <a:ext cx="552157" cy="3795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Rectangle 2063"/>
          <p:cNvSpPr/>
          <p:nvPr/>
        </p:nvSpPr>
        <p:spPr>
          <a:xfrm>
            <a:off x="4008353" y="3638318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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0748" y="5248896"/>
            <a:ext cx="901521" cy="451035"/>
          </a:xfrm>
          <a:custGeom>
            <a:avLst/>
            <a:gdLst>
              <a:gd name="connsiteX0" fmla="*/ 0 w 901521"/>
              <a:gd name="connsiteY0" fmla="*/ 450761 h 451035"/>
              <a:gd name="connsiteX1" fmla="*/ 167426 w 901521"/>
              <a:gd name="connsiteY1" fmla="*/ 425003 h 451035"/>
              <a:gd name="connsiteX2" fmla="*/ 206062 w 901521"/>
              <a:gd name="connsiteY2" fmla="*/ 399245 h 451035"/>
              <a:gd name="connsiteX3" fmla="*/ 244699 w 901521"/>
              <a:gd name="connsiteY3" fmla="*/ 386367 h 451035"/>
              <a:gd name="connsiteX4" fmla="*/ 283335 w 901521"/>
              <a:gd name="connsiteY4" fmla="*/ 360609 h 451035"/>
              <a:gd name="connsiteX5" fmla="*/ 334851 w 901521"/>
              <a:gd name="connsiteY5" fmla="*/ 231820 h 451035"/>
              <a:gd name="connsiteX6" fmla="*/ 360609 w 901521"/>
              <a:gd name="connsiteY6" fmla="*/ 154547 h 451035"/>
              <a:gd name="connsiteX7" fmla="*/ 399245 w 901521"/>
              <a:gd name="connsiteY7" fmla="*/ 77274 h 451035"/>
              <a:gd name="connsiteX8" fmla="*/ 437882 w 901521"/>
              <a:gd name="connsiteY8" fmla="*/ 0 h 451035"/>
              <a:gd name="connsiteX9" fmla="*/ 515155 w 901521"/>
              <a:gd name="connsiteY9" fmla="*/ 12879 h 451035"/>
              <a:gd name="connsiteX10" fmla="*/ 579550 w 901521"/>
              <a:gd name="connsiteY10" fmla="*/ 128789 h 451035"/>
              <a:gd name="connsiteX11" fmla="*/ 618186 w 901521"/>
              <a:gd name="connsiteY11" fmla="*/ 154547 h 451035"/>
              <a:gd name="connsiteX12" fmla="*/ 643944 w 901521"/>
              <a:gd name="connsiteY12" fmla="*/ 193183 h 451035"/>
              <a:gd name="connsiteX13" fmla="*/ 656823 w 901521"/>
              <a:gd name="connsiteY13" fmla="*/ 231820 h 451035"/>
              <a:gd name="connsiteX14" fmla="*/ 708338 w 901521"/>
              <a:gd name="connsiteY14" fmla="*/ 309093 h 451035"/>
              <a:gd name="connsiteX15" fmla="*/ 734096 w 901521"/>
              <a:gd name="connsiteY15" fmla="*/ 347730 h 451035"/>
              <a:gd name="connsiteX16" fmla="*/ 746975 w 901521"/>
              <a:gd name="connsiteY16" fmla="*/ 386367 h 451035"/>
              <a:gd name="connsiteX17" fmla="*/ 785611 w 901521"/>
              <a:gd name="connsiteY17" fmla="*/ 399245 h 451035"/>
              <a:gd name="connsiteX18" fmla="*/ 901521 w 901521"/>
              <a:gd name="connsiteY18" fmla="*/ 450761 h 4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1521" h="451035">
                <a:moveTo>
                  <a:pt x="0" y="450761"/>
                </a:moveTo>
                <a:cubicBezTo>
                  <a:pt x="15916" y="448771"/>
                  <a:pt x="137927" y="436065"/>
                  <a:pt x="167426" y="425003"/>
                </a:cubicBezTo>
                <a:cubicBezTo>
                  <a:pt x="181919" y="419568"/>
                  <a:pt x="192218" y="406167"/>
                  <a:pt x="206062" y="399245"/>
                </a:cubicBezTo>
                <a:cubicBezTo>
                  <a:pt x="218204" y="393174"/>
                  <a:pt x="231820" y="390660"/>
                  <a:pt x="244699" y="386367"/>
                </a:cubicBezTo>
                <a:cubicBezTo>
                  <a:pt x="257578" y="377781"/>
                  <a:pt x="272390" y="371554"/>
                  <a:pt x="283335" y="360609"/>
                </a:cubicBezTo>
                <a:cubicBezTo>
                  <a:pt x="318183" y="325761"/>
                  <a:pt x="321564" y="276109"/>
                  <a:pt x="334851" y="231820"/>
                </a:cubicBezTo>
                <a:cubicBezTo>
                  <a:pt x="342653" y="205814"/>
                  <a:pt x="345549" y="177138"/>
                  <a:pt x="360609" y="154547"/>
                </a:cubicBezTo>
                <a:cubicBezTo>
                  <a:pt x="434432" y="43809"/>
                  <a:pt x="345919" y="183924"/>
                  <a:pt x="399245" y="77274"/>
                </a:cubicBezTo>
                <a:cubicBezTo>
                  <a:pt x="449176" y="-22587"/>
                  <a:pt x="405511" y="97112"/>
                  <a:pt x="437882" y="0"/>
                </a:cubicBezTo>
                <a:cubicBezTo>
                  <a:pt x="463640" y="4293"/>
                  <a:pt x="491293" y="2273"/>
                  <a:pt x="515155" y="12879"/>
                </a:cubicBezTo>
                <a:cubicBezTo>
                  <a:pt x="650394" y="72986"/>
                  <a:pt x="432648" y="30852"/>
                  <a:pt x="579550" y="128789"/>
                </a:cubicBezTo>
                <a:lnTo>
                  <a:pt x="618186" y="154547"/>
                </a:lnTo>
                <a:cubicBezTo>
                  <a:pt x="626772" y="167426"/>
                  <a:pt x="637022" y="179339"/>
                  <a:pt x="643944" y="193183"/>
                </a:cubicBezTo>
                <a:cubicBezTo>
                  <a:pt x="650015" y="205325"/>
                  <a:pt x="650230" y="219953"/>
                  <a:pt x="656823" y="231820"/>
                </a:cubicBezTo>
                <a:cubicBezTo>
                  <a:pt x="671857" y="258881"/>
                  <a:pt x="691166" y="283335"/>
                  <a:pt x="708338" y="309093"/>
                </a:cubicBezTo>
                <a:cubicBezTo>
                  <a:pt x="716924" y="321972"/>
                  <a:pt x="729201" y="333046"/>
                  <a:pt x="734096" y="347730"/>
                </a:cubicBezTo>
                <a:cubicBezTo>
                  <a:pt x="738389" y="360609"/>
                  <a:pt x="737376" y="376768"/>
                  <a:pt x="746975" y="386367"/>
                </a:cubicBezTo>
                <a:cubicBezTo>
                  <a:pt x="756574" y="395966"/>
                  <a:pt x="772732" y="394952"/>
                  <a:pt x="785611" y="399245"/>
                </a:cubicBezTo>
                <a:cubicBezTo>
                  <a:pt x="873601" y="457905"/>
                  <a:pt x="831928" y="450761"/>
                  <a:pt x="901521" y="450761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62375" y="1521074"/>
            <a:ext cx="9206375" cy="72585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596342" y="1755425"/>
            <a:ext cx="955710" cy="475523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6200000">
            <a:off x="2532677" y="3442573"/>
            <a:ext cx="4017963" cy="4571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7"/>
          <p:cNvSpPr/>
          <p:nvPr/>
        </p:nvSpPr>
        <p:spPr>
          <a:xfrm rot="13815701" flipV="1">
            <a:off x="597905" y="3308425"/>
            <a:ext cx="5244904" cy="5168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84954" y="1755426"/>
            <a:ext cx="928936" cy="475523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528830" y="1967764"/>
            <a:ext cx="543124" cy="4155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/>
          <p:cNvSpPr/>
          <p:nvPr/>
        </p:nvSpPr>
        <p:spPr>
          <a:xfrm>
            <a:off x="1698144" y="1755426"/>
            <a:ext cx="914400" cy="488991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505246" y="1970802"/>
            <a:ext cx="543124" cy="4155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lay 21"/>
          <p:cNvSpPr/>
          <p:nvPr/>
        </p:nvSpPr>
        <p:spPr>
          <a:xfrm>
            <a:off x="8542516" y="1696445"/>
            <a:ext cx="601484" cy="534504"/>
          </a:xfrm>
          <a:prstGeom prst="flowChartDelay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8746061" y="2183113"/>
            <a:ext cx="0" cy="3994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6967" y="5935258"/>
            <a:ext cx="1235704" cy="466386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043254" y="2690818"/>
            <a:ext cx="2057401" cy="6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Pasco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	 Motion Sensor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63" name="Rectangle 62"/>
          <p:cNvSpPr/>
          <p:nvPr/>
        </p:nvSpPr>
        <p:spPr>
          <a:xfrm rot="18665002" flipV="1">
            <a:off x="3201160" y="3365968"/>
            <a:ext cx="5244904" cy="5168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989560" y="2005110"/>
            <a:ext cx="543124" cy="4155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377613" y="2157604"/>
            <a:ext cx="276080" cy="5332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ducky\AppData\Local\Microsoft\Windows\Temporary Internet Files\Content.IE5\UKQUCA7B\large-Pointing-Hand-33.3-14030[1]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4353" y="1491912"/>
            <a:ext cx="590280" cy="9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ducky\AppData\Local\Microsoft\Windows\Temporary Internet Files\Content.IE5\UKQUCA7B\large-Pointing-Hand-33.3-14030[1]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33688" y="1462352"/>
            <a:ext cx="590280" cy="9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ducky\AppData\Local\Microsoft\Windows\Temporary Internet Files\Content.IE5\UKQUCA7B\large-Pointing-Hand-33.3-14030[1]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7798" y="1501571"/>
            <a:ext cx="590280" cy="96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680748" y="2635289"/>
            <a:ext cx="1474596" cy="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 My hand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1212619" y="2102075"/>
            <a:ext cx="276080" cy="5332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71338" y="3651264"/>
            <a:ext cx="2998025" cy="9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Top view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76808" y="5272928"/>
            <a:ext cx="956991" cy="866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8359" y="4750624"/>
            <a:ext cx="351533" cy="3978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49422" y="799410"/>
            <a:ext cx="0" cy="65704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2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 of Data Acquisition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76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Angular Speed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traveling at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Speed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through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810000"/>
            <a:ext cx="789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Angular Speed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Decelerating,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full stop 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 and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Accelerating,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away from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" y="45720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Angular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and for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box,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traveling at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sign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439" y="125316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Author’s Car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7898" y="1222673"/>
            <a:ext cx="292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155575" y="-1554163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" y="2713329"/>
            <a:ext cx="4151487" cy="35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3855" y="2482922"/>
            <a:ext cx="44958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78" y="2117107"/>
            <a:ext cx="278685" cy="55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17" y="2117107"/>
            <a:ext cx="317255" cy="6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37" y="2631861"/>
            <a:ext cx="4675561" cy="395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44638" y="2481794"/>
            <a:ext cx="4599361" cy="437507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211" y="2026460"/>
            <a:ext cx="24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rate: 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3855" y="65086"/>
            <a:ext cx="9140534" cy="69691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Angular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versus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Time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as before, including a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Speed  versus Time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of the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box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341" y="125316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6595" y="125316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155575" y="-1554163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" y="2510631"/>
            <a:ext cx="4389064" cy="37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3855" y="2482922"/>
            <a:ext cx="44958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11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20" y="1984342"/>
            <a:ext cx="338140" cy="6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13" y="2510632"/>
            <a:ext cx="4658871" cy="394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95207" y="1799676"/>
            <a:ext cx="24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rate: 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799" y="4572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Linear Speed, 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4638" y="2481794"/>
            <a:ext cx="4599361" cy="437507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7480" y="3110343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Angular Velocity,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4342"/>
            <a:ext cx="300919" cy="6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3855" y="45720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Angular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Time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and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at a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Speed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341" y="125316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6595" y="125316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155575" y="-1554163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" y="2510631"/>
            <a:ext cx="4389064" cy="37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3855" y="2482922"/>
            <a:ext cx="44958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11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20" y="1984342"/>
            <a:ext cx="338140" cy="67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677890" y="1949699"/>
            <a:ext cx="24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rate: 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1" y="2481794"/>
            <a:ext cx="4767367" cy="403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44638" y="2481794"/>
            <a:ext cx="4599361" cy="437507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22622" y="3048000"/>
            <a:ext cx="1354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Angular velocity,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0163" y="4603173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Linear Speed, 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4365"/>
            <a:ext cx="300919" cy="6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598" y="613578"/>
            <a:ext cx="9144000" cy="52942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Angular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and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“stopping”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8902" y="1143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411325" cy="35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7867" y="2395615"/>
            <a:ext cx="4472280" cy="4431856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5598" y="6303818"/>
            <a:ext cx="429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1665" y="114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7783" y="1604665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rate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95" y="2090365"/>
            <a:ext cx="332959" cy="6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59" y="2437179"/>
            <a:ext cx="4859988" cy="411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33686" y="2395615"/>
            <a:ext cx="4534114" cy="4462385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4102" y="6456218"/>
            <a:ext cx="429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0.575s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5641" y="6281785"/>
            <a:ext cx="907002" cy="26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68" y="2090365"/>
            <a:ext cx="332959" cy="6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HEADLINE NEWS</a:t>
            </a:r>
            <a:endParaRPr lang="en-US" b="1" dirty="0"/>
          </a:p>
        </p:txBody>
      </p:sp>
      <p:pic>
        <p:nvPicPr>
          <p:cNvPr id="1026" name="Picture 2" descr="F:\FALL 2015\Proof of Innocence\Professor beats traffic ticket with physics paper_files\83319078-o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379306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4164" y="1223604"/>
            <a:ext cx="8382000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Physicist Beats Traffic Ticket With Math - ABC News -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Go.com</a:t>
            </a:r>
          </a:p>
          <a:p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Scientist uses physics to beat $400 ticket - CBS News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Physicist Writes Mathematical Study to Avoid Traffic Ticket...</a:t>
            </a:r>
          </a:p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Buzz Blog: Physicist Uses Math to Beat Traffic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Ticket</a:t>
            </a:r>
          </a:p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Dmitri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Krioukov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, Physicist, Writes Four Page Paper To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Avoid ...</a:t>
            </a:r>
            <a:r>
              <a:rPr lang="en-US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39624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1600" y="123347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" y="2585434"/>
            <a:ext cx="4411325" cy="35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7867" y="2395615"/>
            <a:ext cx="4472280" cy="4431856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5598" y="6303818"/>
            <a:ext cx="429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0.425s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32" y="2395615"/>
            <a:ext cx="332959" cy="6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10143" y="123347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67527" y="1807529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rate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3686" y="2395615"/>
            <a:ext cx="4534114" cy="4462385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98" y="2799518"/>
            <a:ext cx="41275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50" y="2477971"/>
            <a:ext cx="332959" cy="66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55598" y="6100708"/>
            <a:ext cx="907002" cy="191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3"/>
          <p:cNvSpPr>
            <a:spLocks noGrp="1"/>
          </p:cNvSpPr>
          <p:nvPr>
            <p:ph type="ctrTitle"/>
          </p:nvPr>
        </p:nvSpPr>
        <p:spPr>
          <a:xfrm>
            <a:off x="32951" y="228600"/>
            <a:ext cx="9144000" cy="52942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Angular Speed vs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“stopping”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53722" y="152400"/>
            <a:ext cx="9197722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Angular Speed vs. Time and Linear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box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“stopping”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faster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532" y="5964994"/>
            <a:ext cx="3800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0.225s 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136136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rate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39" y="2178977"/>
            <a:ext cx="4473950" cy="378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endCxn id="11" idx="2"/>
          </p:cNvCxnSpPr>
          <p:nvPr/>
        </p:nvCxnSpPr>
        <p:spPr>
          <a:xfrm>
            <a:off x="4518278" y="1639747"/>
            <a:ext cx="53722" cy="521825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2" y="2131657"/>
            <a:ext cx="4495799" cy="380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61498" y="5968376"/>
            <a:ext cx="3800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0.275s 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639747"/>
            <a:ext cx="9143999" cy="5218254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550842"/>
            <a:ext cx="30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114" y="1590737"/>
            <a:ext cx="30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52667" y="5968376"/>
            <a:ext cx="38007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0.175s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(My hand cannot push any faster!)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9" y="1137507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>
            <a:endCxn id="11" idx="2"/>
          </p:cNvCxnSpPr>
          <p:nvPr/>
        </p:nvCxnSpPr>
        <p:spPr>
          <a:xfrm>
            <a:off x="4518278" y="1639747"/>
            <a:ext cx="53722" cy="521825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1498" y="5968376"/>
            <a:ext cx="3800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0.200s 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639747"/>
            <a:ext cx="9143999" cy="5218254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37" y="1547971"/>
            <a:ext cx="30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97" y="1547971"/>
            <a:ext cx="304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703" y="2083219"/>
            <a:ext cx="4442078" cy="375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" y="2074680"/>
            <a:ext cx="4462262" cy="377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3"/>
          <p:cNvSpPr>
            <a:spLocks noGrp="1"/>
          </p:cNvSpPr>
          <p:nvPr>
            <p:ph type="ctrTitle"/>
          </p:nvPr>
        </p:nvSpPr>
        <p:spPr>
          <a:xfrm>
            <a:off x="-53722" y="152400"/>
            <a:ext cx="9197722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Angular and Linear Velocities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box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“stopping”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faster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89" y="1237975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196" y="125316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Results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86421" y="127708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Results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9815"/>
            <a:ext cx="4998393" cy="37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969582"/>
            <a:ext cx="4574496" cy="488841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21" y="2074716"/>
            <a:ext cx="5523663" cy="46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757396" y="1969582"/>
            <a:ext cx="4386603" cy="488841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5" y="6851"/>
            <a:ext cx="9139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Angular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Time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“stopping”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305800" y="3429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=0.275s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362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=0.175s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34651" y="5466282"/>
            <a:ext cx="596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ducky\AppData\Local\Microsoft\Windows\Temporary Internet Files\Content.IE5\ZEPBTPD8\480px-Police_Car_Silhouett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82" y="5620902"/>
            <a:ext cx="1357063" cy="12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82034" y="6477369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9042" y="6473575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 descr="C:\Users\ducky\AppData\Local\Microsoft\Windows\Temporary Internet Files\Content.IE5\ZEPBTPD8\police-14727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7" y="5712105"/>
            <a:ext cx="867371" cy="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ucky\AppData\Local\Microsoft\Windows\Temporary Internet Files\Content.IE5\ZEPBTPD8\Ducktai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371" y="6082196"/>
            <a:ext cx="207935" cy="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2767" y="6323448"/>
            <a:ext cx="955022" cy="53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9145" y="545049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2" y="0"/>
            <a:ext cx="9140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 of Full and Partial Obstructions by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1711693" y="1145550"/>
            <a:ext cx="1259052" cy="1195993"/>
          </a:xfrm>
          <a:prstGeom prst="parallelogram">
            <a:avLst>
              <a:gd name="adj" fmla="val 183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rapezoid 17"/>
          <p:cNvSpPr/>
          <p:nvPr/>
        </p:nvSpPr>
        <p:spPr>
          <a:xfrm rot="10800000">
            <a:off x="544222" y="1107944"/>
            <a:ext cx="2030427" cy="1285673"/>
          </a:xfrm>
          <a:prstGeom prst="trapezoid">
            <a:avLst>
              <a:gd name="adj" fmla="val 379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6628"/>
            <a:ext cx="1708059" cy="5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0800000">
            <a:off x="566218" y="1096628"/>
            <a:ext cx="1815621" cy="449743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13">
            <a:off x="2209523" y="728376"/>
            <a:ext cx="344634" cy="66102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:\Users\ducky\AppData\Local\Microsoft\Windows\Temporary Internet Files\Content.IE5\2TN6EV1Y\large-Car-Convertible-0-4238[1].gi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8914" y="1775441"/>
            <a:ext cx="1857766" cy="5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795343" y="1248656"/>
            <a:ext cx="240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             Lane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77589" y="236665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Suburu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7" name="Right Triangle 26"/>
          <p:cNvSpPr/>
          <p:nvPr/>
        </p:nvSpPr>
        <p:spPr>
          <a:xfrm rot="10800000" flipH="1">
            <a:off x="2381841" y="1107944"/>
            <a:ext cx="549010" cy="4557477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Parallelogram 54"/>
          <p:cNvSpPr/>
          <p:nvPr/>
        </p:nvSpPr>
        <p:spPr>
          <a:xfrm>
            <a:off x="6306362" y="1176458"/>
            <a:ext cx="2532838" cy="1197966"/>
          </a:xfrm>
          <a:prstGeom prst="parallelogram">
            <a:avLst>
              <a:gd name="adj" fmla="val 5766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58267" y="1382223"/>
            <a:ext cx="541687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rapezoid 55"/>
          <p:cNvSpPr/>
          <p:nvPr/>
        </p:nvSpPr>
        <p:spPr>
          <a:xfrm rot="10800000">
            <a:off x="4876706" y="1133593"/>
            <a:ext cx="2172673" cy="1203767"/>
          </a:xfrm>
          <a:prstGeom prst="trapezoid">
            <a:avLst>
              <a:gd name="adj" fmla="val 5061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00" y="1139394"/>
            <a:ext cx="1708059" cy="5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ight Triangle 50"/>
          <p:cNvSpPr/>
          <p:nvPr/>
        </p:nvSpPr>
        <p:spPr>
          <a:xfrm rot="10800000">
            <a:off x="4950455" y="1139393"/>
            <a:ext cx="1815621" cy="4423737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C:\Users\ducky\AppData\Local\Microsoft\Windows\Temporary Internet Files\Content.IE5\2TN6EV1Y\large-Car-Convertible-0-4238[1].gi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23684" y="1763188"/>
            <a:ext cx="1741778" cy="5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786329" y="19921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Lane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2337362"/>
            <a:ext cx="9104853" cy="418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-228600" y="1633943"/>
            <a:ext cx="9372600" cy="490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96680" y="2134287"/>
            <a:ext cx="65135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427745" y="1437011"/>
            <a:ext cx="5666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8358294" y="2134287"/>
            <a:ext cx="568408" cy="5374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766076" y="1437011"/>
            <a:ext cx="5666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6" descr="C:\Users\ducky\AppData\Local\Microsoft\Windows\Temporary Internet Files\Content.IE5\ZEPBTPD8\480px-Police_Car_Silhouett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84" y="5547655"/>
            <a:ext cx="1357063" cy="12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ducky\AppData\Local\Microsoft\Windows\Temporary Internet Files\Content.IE5\ZEPBTPD8\police-14727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11" y="5654105"/>
            <a:ext cx="867371" cy="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6379412" y="6386020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205688" y="6386020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C:\Users\ducky\AppData\Local\Microsoft\Windows\Temporary Internet Files\Content.IE5\ZEPBTPD8\Ducktai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43" y="6017408"/>
            <a:ext cx="207935" cy="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ight Triangle 53"/>
          <p:cNvSpPr/>
          <p:nvPr/>
        </p:nvSpPr>
        <p:spPr>
          <a:xfrm rot="10800000" flipH="1">
            <a:off x="6766076" y="1129847"/>
            <a:ext cx="2073124" cy="4488177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13">
            <a:off x="6588095" y="808879"/>
            <a:ext cx="344634" cy="66102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6399954" y="6280012"/>
            <a:ext cx="955022" cy="53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4473" y="3345346"/>
            <a:ext cx="28382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Obstruction,</a:t>
            </a:r>
          </a:p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car lengths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743437" y="3366332"/>
            <a:ext cx="28382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Obstruction,</a:t>
            </a:r>
          </a:p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car lengths </a:t>
            </a:r>
            <a:endParaRPr lang="en-US" dirty="0"/>
          </a:p>
        </p:txBody>
      </p:sp>
      <p:sp>
        <p:nvSpPr>
          <p:cNvPr id="68" name="Right Brace 67"/>
          <p:cNvSpPr/>
          <p:nvPr/>
        </p:nvSpPr>
        <p:spPr>
          <a:xfrm rot="5400000">
            <a:off x="2407648" y="2506569"/>
            <a:ext cx="378695" cy="399368"/>
          </a:xfrm>
          <a:prstGeom prst="rightBrace">
            <a:avLst>
              <a:gd name="adj1" fmla="val 8333"/>
              <a:gd name="adj2" fmla="val 5108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Brace 68"/>
          <p:cNvSpPr/>
          <p:nvPr/>
        </p:nvSpPr>
        <p:spPr>
          <a:xfrm rot="5400000">
            <a:off x="7394846" y="1951456"/>
            <a:ext cx="378697" cy="1569073"/>
          </a:xfrm>
          <a:prstGeom prst="rightBrace">
            <a:avLst>
              <a:gd name="adj1" fmla="val 0"/>
              <a:gd name="adj2" fmla="val 5108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4516479" y="1352817"/>
            <a:ext cx="541687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8067" y="51734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ducky\AppData\Local\Microsoft\Windows\Temporary Internet Files\Content.IE5\ZEPBTPD8\480px-Police_Car_Silhouett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734" y="5425067"/>
            <a:ext cx="1357063" cy="12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73224" y="6307431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62262" y="6307431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958229" y="1352818"/>
            <a:ext cx="680572" cy="4072248"/>
          </a:xfrm>
          <a:prstGeom prst="rightBrace">
            <a:avLst>
              <a:gd name="adj1" fmla="val 8333"/>
              <a:gd name="adj2" fmla="val 680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6025" y="3927340"/>
            <a:ext cx="230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10m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ducky\AppData\Local\Microsoft\Windows\Temporary Internet Files\Content.IE5\ZEPBTPD8\police-14727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196" y="5577983"/>
            <a:ext cx="867371" cy="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ucky\AppData\Local\Microsoft\Windows\Temporary Internet Files\Content.IE5\ZEPBTPD8\Ducktai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99" y="5931210"/>
            <a:ext cx="207935" cy="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754" y="6145469"/>
            <a:ext cx="955022" cy="53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5544" y="51634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2" y="0"/>
            <a:ext cx="914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 Diagram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Obstruction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Another Car when both cars are near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3916241" y="1025491"/>
            <a:ext cx="1259052" cy="1317988"/>
          </a:xfrm>
          <a:prstGeom prst="parallelogram">
            <a:avLst>
              <a:gd name="adj" fmla="val 183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rot="10800000" flipH="1">
            <a:off x="4591669" y="1046086"/>
            <a:ext cx="549010" cy="453032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/>
          <p:cNvSpPr/>
          <p:nvPr/>
        </p:nvSpPr>
        <p:spPr>
          <a:xfrm rot="10800000">
            <a:off x="2772316" y="1057805"/>
            <a:ext cx="2030427" cy="1285673"/>
          </a:xfrm>
          <a:prstGeom prst="trapezoid">
            <a:avLst>
              <a:gd name="adj" fmla="val 379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08" y="1046086"/>
            <a:ext cx="1708059" cy="5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0800000">
            <a:off x="2743200" y="1046086"/>
            <a:ext cx="1837619" cy="4410244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228600" y="1633943"/>
            <a:ext cx="9372600" cy="490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13">
            <a:off x="4402917" y="826747"/>
            <a:ext cx="344634" cy="66102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:\Users\ducky\AppData\Local\Microsoft\Windows\Temporary Internet Files\Content.IE5\2TN6EV1Y\large-Car-Convertible-0-4238[1].gi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1728202"/>
            <a:ext cx="1857766" cy="5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0" y="2337362"/>
            <a:ext cx="9104853" cy="418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6" y="3154819"/>
            <a:ext cx="1708059" cy="5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C:\Users\ducky\AppData\Local\Microsoft\Windows\Temporary Internet Files\Content.IE5\2TN6EV1Y\large-Car-Convertible-0-4238[1].gi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222" y="4566090"/>
            <a:ext cx="1741778" cy="5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23653" y="12646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Lane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62800" y="197414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Lane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998521" y="2218416"/>
            <a:ext cx="438165" cy="1640131"/>
          </a:xfrm>
          <a:prstGeom prst="rightBrace">
            <a:avLst>
              <a:gd name="adj1" fmla="val 8333"/>
              <a:gd name="adj2" fmla="val 5108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/>
          <p:cNvSpPr/>
          <p:nvPr/>
        </p:nvSpPr>
        <p:spPr>
          <a:xfrm rot="16200000">
            <a:off x="1292888" y="3625126"/>
            <a:ext cx="219083" cy="1767141"/>
          </a:xfrm>
          <a:prstGeom prst="rightBrace">
            <a:avLst>
              <a:gd name="adj1" fmla="val 8333"/>
              <a:gd name="adj2" fmla="val 5108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6816" y="2450066"/>
            <a:ext cx="332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Author’s length,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3.81m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399" y="4010799"/>
            <a:ext cx="3509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Other car length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l</a:t>
            </a:r>
            <a:r>
              <a:rPr lang="en-US" sz="1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4.80m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1292" y="5499259"/>
            <a:ext cx="294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partial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+ 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8.61 m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4222" y="6073465"/>
            <a:ext cx="294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l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 l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0.990m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525547" y="2424635"/>
                <a:ext cx="3618453" cy="2920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Assume author’s car was at its </a:t>
                </a:r>
                <a:r>
                  <a:rPr lang="pt-BR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maximum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possible deceleration </a:t>
                </a:r>
              </a:p>
              <a:p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 =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  </m:t>
                          </m:r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= 10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baseline="30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2</m:t>
                      </m:r>
                    </m:oMath>
                  </m:oMathPara>
                </a14:m>
                <a:endParaRPr lang="en-US" b="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/>
                  <a:t>		   </a:t>
                </a:r>
                <a:r>
                  <a:rPr lang="en-US" dirty="0" smtClean="0">
                    <a:sym typeface="Symbol"/>
                  </a:rPr>
                  <a:t> 23.4 mph/s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     t =  time period of obstruction   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547" y="2424635"/>
                <a:ext cx="3618453" cy="2920736"/>
              </a:xfrm>
              <a:prstGeom prst="rect">
                <a:avLst/>
              </a:prstGeom>
              <a:blipFill rotWithShape="1">
                <a:blip r:embed="rId9"/>
                <a:stretch>
                  <a:fillRect l="-1347" t="-1044" r="-5892" b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882406" y="5692095"/>
                <a:ext cx="2904733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0" dirty="0" smtClean="0"/>
              </a:p>
              <a:p>
                <a:r>
                  <a:rPr lang="en-US" dirty="0">
                    <a:ea typeface="Cambria Math"/>
                  </a:rPr>
                  <a:t>t</a:t>
                </a:r>
                <a:r>
                  <a:rPr lang="en-US" baseline="-25000" dirty="0">
                    <a:ea typeface="Cambria Math"/>
                  </a:rPr>
                  <a:t>f</a:t>
                </a:r>
                <a:r>
                  <a:rPr lang="en-US" baseline="-25000" dirty="0" smtClean="0">
                    <a:ea typeface="Cambria Math"/>
                  </a:rPr>
                  <a:t>ull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𝑓𝑢𝑙𝑙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406" y="5692095"/>
                <a:ext cx="2904733" cy="704745"/>
              </a:xfrm>
              <a:prstGeom prst="rect">
                <a:avLst/>
              </a:prstGeom>
              <a:blipFill rotWithShape="1">
                <a:blip r:embed="rId10"/>
                <a:stretch>
                  <a:fillRect l="-189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38450" y="5224040"/>
                <a:ext cx="2384114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0" dirty="0" smtClean="0"/>
              </a:p>
              <a:p>
                <a:r>
                  <a:rPr lang="en-US" b="0" dirty="0" smtClean="0">
                    <a:ea typeface="Cambria Math"/>
                  </a:rPr>
                  <a:t>t</a:t>
                </a:r>
                <a:r>
                  <a:rPr lang="en-US" baseline="-25000" dirty="0">
                    <a:ea typeface="Cambria Math"/>
                  </a:rPr>
                  <a:t>p</a:t>
                </a:r>
                <a:r>
                  <a:rPr lang="en-US" baseline="-25000" dirty="0" smtClean="0">
                    <a:ea typeface="Cambria Math"/>
                  </a:rPr>
                  <a:t>artial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𝑝𝑎𝑟𝑡𝑖𝑎𝑙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450" y="5224040"/>
                <a:ext cx="2384114" cy="704745"/>
              </a:xfrm>
              <a:prstGeom prst="rect">
                <a:avLst/>
              </a:prstGeom>
              <a:blipFill rotWithShape="1">
                <a:blip r:embed="rId11"/>
                <a:stretch>
                  <a:fillRect l="-230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8007277" y="5528675"/>
            <a:ext cx="1503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= 1.31s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35476" y="5946193"/>
            <a:ext cx="1503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= 0.445s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58229" y="2138665"/>
            <a:ext cx="65135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04412" y="1424313"/>
            <a:ext cx="5666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359560" y="3276074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0.8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15726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Toyota Yaris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14400" y="172820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Suburu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938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 calculations for determining the time at which his Car’s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Velocity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over it’s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Maximum Value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obstructions).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0" y="1100948"/>
                <a:ext cx="9144000" cy="45799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CC"/>
                  </a:buClr>
                  <a:buSzPct val="100000"/>
                  <a:buFont typeface="Wingdings" panose="05000000000000000000" pitchFamily="2" charset="2"/>
                  <a:buChar char="Ø"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00CC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determine this time , t</a:t>
                </a:r>
                <a:r>
                  <a:rPr lang="en-US" sz="1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we set the derivative:  		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				            	(eq.11)</a:t>
                </a: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Using standard differential rules:						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eq.12)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           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           Now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180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when the numerator in (eq. 12) is set to </a:t>
                </a:r>
                <a:r>
                  <a:rPr lang="en-US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zero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Filling in for R</a:t>
                </a:r>
                <a:r>
                  <a:rPr lang="en-US" sz="1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10m and letting a</a:t>
                </a:r>
                <a:r>
                  <a:rPr lang="en-US" sz="1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10m/s</a:t>
                </a:r>
                <a:r>
                  <a:rPr lang="en-US" sz="1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(the maximum possible deceleration of the author’s-type car), we get: </a:t>
                </a: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1800" dirty="0" smtClean="0">
                    <a:ea typeface="Cambria Math"/>
                  </a:rPr>
                  <a:t> </a:t>
                </a:r>
                <a:r>
                  <a:rPr lang="en-US" sz="1800" dirty="0">
                    <a:latin typeface="Arial" pitchFamily="34" charset="0"/>
                    <a:ea typeface="Cambria Math"/>
                    <a:cs typeface="Arial" pitchFamily="34" charset="0"/>
                  </a:rPr>
                  <a:t>t</a:t>
                </a:r>
                <a:r>
                  <a:rPr lang="en-US" sz="1800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’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  <a:ea typeface="Cambria Math"/>
                      </a:rPr>
                      <m:t>= </m:t>
                    </m:r>
                    <m:rad>
                      <m:rad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sz="16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0/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</m:e>
                    </m:rad>
                  </m:oMath>
                </a14:m>
                <a:r>
                  <a:rPr lang="en-US" sz="1800" dirty="0">
                    <a:ea typeface="Cambria Math"/>
                  </a:rPr>
                  <a:t> </a:t>
                </a:r>
                <a:r>
                  <a:rPr lang="en-US" sz="1800" dirty="0" smtClean="0">
                    <a:ea typeface="Cambria Math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1800" i="1">
                            <a:latin typeface="Cambria Math"/>
                            <a:ea typeface="Cambria Math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sz="1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10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10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sz="1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1800" b="0" i="1" baseline="30000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1.07s						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0948"/>
                <a:ext cx="9144000" cy="4579904"/>
              </a:xfrm>
              <a:prstGeom prst="rect">
                <a:avLst/>
              </a:prstGeom>
              <a:blipFill rotWithShape="1">
                <a:blip r:embed="rId2"/>
                <a:stretch>
                  <a:fillRect l="-533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30595" y="2241199"/>
                <a:ext cx="4013886" cy="803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𝜔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000" b="0" i="0" smtClean="0">
                        <a:latin typeface="Cambria Math"/>
                      </a:rPr>
                      <m:t>=4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1− 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0/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[1+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0/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000" baseline="-25000" dirty="0" smtClean="0"/>
                  <a:t>2</a:t>
                </a:r>
                <a:endParaRPr lang="en-US" sz="2000" baseline="-25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595" y="2241199"/>
                <a:ext cx="4013886" cy="8032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779113" y="5867401"/>
            <a:ext cx="4536087" cy="70152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42354" y="1199745"/>
                <a:ext cx="2334848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000">
                          <a:latin typeface="Cambria Math"/>
                        </a:rPr>
                        <m:t>=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n-US" sz="2000" baseline="-25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354" y="1199745"/>
                <a:ext cx="2334848" cy="676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950468" y="5680246"/>
            <a:ext cx="436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  </a:t>
            </a:r>
          </a:p>
          <a:p>
            <a:r>
              <a:rPr lang="en-US" dirty="0" err="1" smtClean="0">
                <a:latin typeface="Arial" pitchFamily="34" charset="0"/>
                <a:ea typeface="Cambria Math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Arial" pitchFamily="34" charset="0"/>
                <a:ea typeface="Cambria Math"/>
                <a:cs typeface="Arial" pitchFamily="34" charset="0"/>
              </a:rPr>
              <a:t>full</a:t>
            </a:r>
            <a:r>
              <a:rPr lang="en-US" b="0" dirty="0" smtClean="0">
                <a:latin typeface="Arial" pitchFamily="34" charset="0"/>
                <a:ea typeface="Cambria Math"/>
                <a:cs typeface="Arial" pitchFamily="34" charset="0"/>
              </a:rPr>
              <a:t> = 0.445 s   &lt;</a:t>
            </a:r>
            <a:r>
              <a:rPr lang="en-US" dirty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  t’  &lt; </a:t>
            </a:r>
            <a:r>
              <a:rPr lang="en-US" b="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2354" y="5680852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0" dirty="0" smtClean="0"/>
          </a:p>
          <a:p>
            <a:r>
              <a:rPr lang="en-US" b="0" dirty="0" smtClean="0">
                <a:ea typeface="Cambria Math"/>
              </a:rPr>
              <a:t>  </a:t>
            </a:r>
            <a:r>
              <a:rPr lang="en-US" b="0" dirty="0" err="1" smtClean="0">
                <a:latin typeface="Arial" pitchFamily="34" charset="0"/>
                <a:ea typeface="Cambria Math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Arial" pitchFamily="34" charset="0"/>
                <a:ea typeface="Cambria Math"/>
                <a:cs typeface="Arial" pitchFamily="34" charset="0"/>
              </a:rPr>
              <a:t>partial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 = 1.31s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30595" y="2231918"/>
            <a:ext cx="4013886" cy="932441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4516479" y="1352817"/>
            <a:ext cx="541687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86042" y="4214311"/>
            <a:ext cx="96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ducky\AppData\Local\Microsoft\Windows\Temporary Internet Files\Content.IE5\ZEPBTPD8\480px-Police_Car_Silhouette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32" y="4486385"/>
            <a:ext cx="1357063" cy="10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44682" y="5378346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82250" y="5337758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987436" y="1633943"/>
            <a:ext cx="845528" cy="2935156"/>
          </a:xfrm>
          <a:prstGeom prst="rightBrace">
            <a:avLst>
              <a:gd name="adj1" fmla="val 8333"/>
              <a:gd name="adj2" fmla="val 5719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2964" y="3161683"/>
            <a:ext cx="230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10m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ducky\AppData\Local\Microsoft\Windows\Temporary Internet Files\Content.IE5\ZEPBTPD8\police-14727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783" y="4547534"/>
            <a:ext cx="867371" cy="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ucky\AppData\Local\Microsoft\Windows\Temporary Internet Files\Content.IE5\ZEPBTPD8\Ducktail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75" y="4854141"/>
            <a:ext cx="207935" cy="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4197" y="5072057"/>
            <a:ext cx="955022" cy="53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92" y="0"/>
            <a:ext cx="9140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 of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 Duration,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due to obstruction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buildings, 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 to 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opposite sides of the intersection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70" y="1095937"/>
            <a:ext cx="1708059" cy="5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228600" y="1633943"/>
            <a:ext cx="9372600" cy="490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13">
            <a:off x="4402917" y="826747"/>
            <a:ext cx="344634" cy="66102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0" y="2337362"/>
            <a:ext cx="9296400" cy="4182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7741" y="1290995"/>
            <a:ext cx="90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Lane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3541" y="1992192"/>
            <a:ext cx="108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Lane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5400000" flipV="1">
            <a:off x="4823152" y="1298768"/>
            <a:ext cx="412098" cy="2438398"/>
          </a:xfrm>
          <a:prstGeom prst="rightBrace">
            <a:avLst>
              <a:gd name="adj1" fmla="val 8333"/>
              <a:gd name="adj2" fmla="val 5108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68458" y="3253884"/>
            <a:ext cx="4189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L = Distance between buildings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3056" y="3905509"/>
                <a:ext cx="1399550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0" dirty="0" smtClean="0"/>
              </a:p>
              <a:p>
                <a:r>
                  <a:rPr lang="en-US" b="0" dirty="0" smtClean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t</a:t>
                </a:r>
                <a:r>
                  <a:rPr lang="en-US" baseline="-25000" dirty="0">
                    <a:latin typeface="Arial" panose="020B0604020202020204" pitchFamily="34" charset="0"/>
                    <a:ea typeface="Cambria Math"/>
                    <a:cs typeface="Arial" panose="020B060402020202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56" y="3905509"/>
                <a:ext cx="1399550" cy="704745"/>
              </a:xfrm>
              <a:prstGeom prst="rect">
                <a:avLst/>
              </a:prstGeom>
              <a:blipFill rotWithShape="0">
                <a:blip r:embed="rId7"/>
                <a:stretch>
                  <a:fillRect l="-3930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3" descr="C:\Users\ducky\AppData\Local\Microsoft\Windows\Temporary Internet Files\Content.IE5\UKQUCA7B\PngMedium-home-house-chimney--15793[1]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91" y="795349"/>
            <a:ext cx="1741025" cy="16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C:\Users\ducky\AppData\Local\Microsoft\Windows\Temporary Internet Files\Content.IE5\ZEPBTPD8\house_24[1].png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59" y="-157190"/>
            <a:ext cx="16573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 descr="C:\Users\ducky\AppData\Local\Microsoft\Windows\Temporary Internet Files\Content.IE5\UKQUCA7B\house_34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416" y="772175"/>
            <a:ext cx="1514803" cy="16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4336491" y="2750081"/>
            <a:ext cx="230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10m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65767" y="4197567"/>
            <a:ext cx="2045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@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1.07s  </a:t>
            </a:r>
          </a:p>
          <a:p>
            <a:pPr marL="342900" indent="-342900">
              <a:buFont typeface="Symbol" panose="05050102010706020507" pitchFamily="18" charset="2"/>
              <a:buChar char="@"/>
            </a:pP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Symbol"/>
              </a:rPr>
              <a:t>t’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78318" y="1295400"/>
            <a:ext cx="475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Dotted lines show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durations for partial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obstruction,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for full obstruction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 duration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5855" y="2289815"/>
            <a:ext cx="4519589" cy="4462385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" y="2743200"/>
            <a:ext cx="4410544" cy="329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39" y="2819400"/>
            <a:ext cx="4165261" cy="38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459" y="2298112"/>
            <a:ext cx="4519589" cy="4462385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08" y="2438400"/>
            <a:ext cx="245825" cy="67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833" y="2438400"/>
            <a:ext cx="245825" cy="6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50654" y="1047261"/>
            <a:ext cx="9144000" cy="152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Velocity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Time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Graphs of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with obstructions from another car and from buildings on opposite sides of the intersection. 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07986" y="1348246"/>
            <a:ext cx="4338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 t’, we can cut out obstruction from buildings.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Greater proof!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8101" y="453227"/>
            <a:ext cx="9035899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at which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 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over it’s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Maximum Value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(without obstructions).</a:t>
            </a:r>
            <a:b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9755" y="111414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3202" y="5856548"/>
            <a:ext cx="3800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0.175s 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546" y="2073333"/>
            <a:ext cx="3408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639747"/>
            <a:ext cx="9143999" cy="5218254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064" y="2073333"/>
            <a:ext cx="4654876" cy="393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1" y="1709474"/>
            <a:ext cx="4290963" cy="363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75" y="1399893"/>
            <a:ext cx="3471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462262" y="1639747"/>
            <a:ext cx="53722" cy="521825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98809"/>
            <a:ext cx="3471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65950" y="5872422"/>
            <a:ext cx="45720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 =0      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 = -0.540 m/s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2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ucky\AppData\Local\Microsoft\Windows\Temporary Internet Files\Content.IE5\ZEPBTPD8\5718206198_78e21e2695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03" y="295050"/>
            <a:ext cx="1497103" cy="19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rapezoid 36"/>
          <p:cNvSpPr/>
          <p:nvPr/>
        </p:nvSpPr>
        <p:spPr>
          <a:xfrm rot="10800000">
            <a:off x="5562599" y="2728670"/>
            <a:ext cx="5638800" cy="4129329"/>
          </a:xfrm>
          <a:prstGeom prst="trapezoid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8657" y="76200"/>
            <a:ext cx="9268857" cy="381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Event – Author’s Car Stops at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Proceeds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190" y="1360255"/>
            <a:ext cx="473022" cy="946043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563750" y="6333577"/>
            <a:ext cx="955022" cy="53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38288" y="2219468"/>
            <a:ext cx="4415904" cy="159913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 cmpd="tri">
            <a:solidFill>
              <a:schemeClr val="bg1"/>
            </a:solidFill>
            <a:prstDash val="lg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 rot="10800000" flipV="1">
            <a:off x="5442526" y="2216886"/>
            <a:ext cx="4399895" cy="162495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 cmpd="tri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arallelogram 21"/>
          <p:cNvSpPr/>
          <p:nvPr/>
        </p:nvSpPr>
        <p:spPr>
          <a:xfrm>
            <a:off x="-24212" y="2446432"/>
            <a:ext cx="4399895" cy="346827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 cmpd="tri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arallelogram 23"/>
          <p:cNvSpPr/>
          <p:nvPr/>
        </p:nvSpPr>
        <p:spPr>
          <a:xfrm rot="10800000" flipV="1">
            <a:off x="5486399" y="2437197"/>
            <a:ext cx="4399895" cy="291138"/>
          </a:xfrm>
          <a:prstGeom prst="parallelogram">
            <a:avLst/>
          </a:prstGeom>
          <a:solidFill>
            <a:schemeClr val="tx1">
              <a:lumMod val="65000"/>
              <a:lumOff val="35000"/>
            </a:schemeClr>
          </a:solidFill>
          <a:ln cmpd="tri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ducky\AppData\Local\Microsoft\Windows\Temporary Internet Files\Content.IE5\2TN6EV1Y\home-114650_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57" y="762000"/>
            <a:ext cx="2582498" cy="15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-1214584" y="2752722"/>
            <a:ext cx="5518573" cy="4105277"/>
          </a:xfrm>
          <a:prstGeom prst="trapezoid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8435" y="4343400"/>
            <a:ext cx="3756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Police uses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Radar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3" descr="C:\Users\ducky\AppData\Local\Microsoft\Windows\Temporary Internet Files\Content.IE5\ZEPBTPD8\road-295449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26870"/>
            <a:ext cx="4267200" cy="46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685800" y="2793259"/>
            <a:ext cx="2057400" cy="262219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02996" y="5608432"/>
            <a:ext cx="1350356" cy="1218145"/>
            <a:chOff x="6463514" y="4210915"/>
            <a:chExt cx="1350356" cy="1218145"/>
          </a:xfrm>
        </p:grpSpPr>
        <p:grpSp>
          <p:nvGrpSpPr>
            <p:cNvPr id="7" name="Group 6"/>
            <p:cNvGrpSpPr/>
            <p:nvPr/>
          </p:nvGrpSpPr>
          <p:grpSpPr>
            <a:xfrm>
              <a:off x="6603710" y="5009566"/>
              <a:ext cx="1069964" cy="189832"/>
              <a:chOff x="6408920" y="6432775"/>
              <a:chExt cx="1059180" cy="161284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408920" y="6441659"/>
                <a:ext cx="191809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276291" y="6432775"/>
                <a:ext cx="191809" cy="152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463514" y="4210915"/>
              <a:ext cx="1350356" cy="1218145"/>
              <a:chOff x="6406956" y="4199786"/>
              <a:chExt cx="1290945" cy="1218145"/>
            </a:xfrm>
          </p:grpSpPr>
          <p:pic>
            <p:nvPicPr>
              <p:cNvPr id="14" name="Picture 5" descr="C:\Users\ducky\AppData\Local\Microsoft\Windows\Temporary Internet Files\Content.IE5\ZEPBTPD8\police-147277_640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0700" y="4306647"/>
                <a:ext cx="867371" cy="48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6406956" y="4199786"/>
                <a:ext cx="1290945" cy="1218145"/>
                <a:chOff x="6301081" y="5644700"/>
                <a:chExt cx="1290945" cy="1218145"/>
              </a:xfrm>
            </p:grpSpPr>
            <p:pic>
              <p:nvPicPr>
                <p:cNvPr id="13" name="Picture 6" descr="C:\Users\ducky\AppData\Local\Microsoft\Windows\Temporary Internet Files\Content.IE5\ZEPBTPD8\480px-Police_Car_Silhouette.svg[1]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1081" y="5644700"/>
                  <a:ext cx="1290945" cy="12181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6" name="Group 5"/>
                <p:cNvGrpSpPr/>
                <p:nvPr/>
              </p:nvGrpSpPr>
              <p:grpSpPr>
                <a:xfrm>
                  <a:off x="6504825" y="6092325"/>
                  <a:ext cx="848897" cy="295237"/>
                  <a:chOff x="6555624" y="4887858"/>
                  <a:chExt cx="848897" cy="295237"/>
                </a:xfrm>
              </p:grpSpPr>
              <p:sp>
                <p:nvSpPr>
                  <p:cNvPr id="29" name="Trapezoid 28"/>
                  <p:cNvSpPr/>
                  <p:nvPr/>
                </p:nvSpPr>
                <p:spPr>
                  <a:xfrm>
                    <a:off x="6555624" y="4941844"/>
                    <a:ext cx="848897" cy="241251"/>
                  </a:xfrm>
                  <a:prstGeom prst="trapezoid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9" name="Picture 2" descr="C:\Users\ducky\AppData\Local\Microsoft\Windows\Temporary Internet Files\Content.IE5\ZEPBTPD8\Ducktail[1]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77832" y="4887858"/>
                    <a:ext cx="207935" cy="26824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</p:grpSp>
      <p:pic>
        <p:nvPicPr>
          <p:cNvPr id="1034" name="Picture 10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822" y="1699848"/>
            <a:ext cx="1708408" cy="5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3" y="1733644"/>
            <a:ext cx="1708408" cy="58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ducky\AppData\Local\Microsoft\Windows\Temporary Internet Files\Content.IE5\2TN6EV1Y\large-Car-Convertible-0-4238[1].gif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0000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00257" y="2000741"/>
            <a:ext cx="1551600" cy="5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-388705" y="1014379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ree"/>
          <p:cNvSpPr>
            <a:spLocks noEditPoints="1" noChangeArrowheads="1"/>
          </p:cNvSpPr>
          <p:nvPr/>
        </p:nvSpPr>
        <p:spPr bwMode="auto">
          <a:xfrm>
            <a:off x="1115021" y="1060561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ducky\AppData\Local\Microsoft\Windows\Temporary Internet Files\Content.IE5\UKQUCA7B\PngMedium-home-house-chimney--15793[1]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35" y="1316952"/>
            <a:ext cx="1741025" cy="167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ucky\AppData\Local\Microsoft\Windows\Temporary Internet Files\Content.IE5\ZEPBTPD8\house_24[1].pn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106" y="191629"/>
            <a:ext cx="16573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ducky\AppData\Local\Microsoft\Windows\Temporary Internet Files\Content.IE5\UKQUCA7B\house_34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9486"/>
            <a:ext cx="1514803" cy="169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122E-6 L 1.31389 -0.0106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9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75272E-6 L 0.51719 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1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33 0.00023 L 0.7783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 rot="15675582" flipV="1">
            <a:off x="1878461" y="3132494"/>
            <a:ext cx="4742764" cy="5142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16479" y="1352817"/>
            <a:ext cx="541687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8067" y="51734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958229" y="1352818"/>
            <a:ext cx="680572" cy="4072248"/>
          </a:xfrm>
          <a:prstGeom prst="rightBrace">
            <a:avLst>
              <a:gd name="adj1" fmla="val 8333"/>
              <a:gd name="adj2" fmla="val 50301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91849" y="3204276"/>
            <a:ext cx="247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22.7cm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544" y="51634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2" y="0"/>
            <a:ext cx="914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Showing Partial Obstruction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 by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fictitious 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both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are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3950277" y="1041647"/>
            <a:ext cx="1259052" cy="1317988"/>
          </a:xfrm>
          <a:prstGeom prst="parallelogram">
            <a:avLst>
              <a:gd name="adj" fmla="val 183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rot="10800000" flipH="1">
            <a:off x="4591669" y="1046086"/>
            <a:ext cx="549010" cy="453032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/>
          <p:cNvSpPr/>
          <p:nvPr/>
        </p:nvSpPr>
        <p:spPr>
          <a:xfrm rot="10800000">
            <a:off x="2772316" y="1057805"/>
            <a:ext cx="2030427" cy="1285673"/>
          </a:xfrm>
          <a:prstGeom prst="trapezoid">
            <a:avLst>
              <a:gd name="adj" fmla="val 379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10800000">
            <a:off x="2743200" y="1046086"/>
            <a:ext cx="1837619" cy="4410244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228600" y="1633943"/>
            <a:ext cx="9372600" cy="490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13">
            <a:off x="4402917" y="826747"/>
            <a:ext cx="344634" cy="66102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23653" y="12646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 Lane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1051809" y="2348881"/>
            <a:ext cx="384878" cy="1325911"/>
          </a:xfrm>
          <a:prstGeom prst="rightBrace">
            <a:avLst>
              <a:gd name="adj1" fmla="val 8333"/>
              <a:gd name="adj2" fmla="val 5108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6816" y="2450066"/>
            <a:ext cx="332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Black box length,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0.140m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957" y="4989714"/>
            <a:ext cx="361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partial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+ 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0.315m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5575" y="5404779"/>
            <a:ext cx="33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=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 l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0.035m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54212" y="2638231"/>
                <a:ext cx="21991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𝑚𝑎𝑥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= −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0.540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="0" baseline="30000" dirty="0" smtClean="0"/>
              </a:p>
              <a:p>
                <a:endParaRPr lang="en-US" dirty="0"/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12" y="2638231"/>
                <a:ext cx="2199103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843851" y="4501426"/>
            <a:ext cx="200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dirty="0" smtClean="0"/>
          </a:p>
          <a:p>
            <a:r>
              <a:rPr lang="en-US" dirty="0" err="1" smtClean="0">
                <a:ea typeface="Cambria Math"/>
              </a:rPr>
              <a:t>t</a:t>
            </a:r>
            <a:r>
              <a:rPr lang="en-US" baseline="-25000" dirty="0" err="1" smtClean="0">
                <a:ea typeface="Cambria Math"/>
              </a:rPr>
              <a:t>partial</a:t>
            </a:r>
            <a:r>
              <a:rPr lang="en-US" baseline="-25000" dirty="0" smtClean="0"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= 1.08s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433" y="1057805"/>
            <a:ext cx="1257300" cy="581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5240" y="3195456"/>
            <a:ext cx="1257300" cy="581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59178" y="1762431"/>
            <a:ext cx="1788549" cy="5810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85723" y="2602879"/>
                <a:ext cx="1818239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dirty="0"/>
                  <a:t>t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𝑚𝑎𝑥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723" y="2602879"/>
                <a:ext cx="1818239" cy="427746"/>
              </a:xfrm>
              <a:prstGeom prst="rect">
                <a:avLst/>
              </a:prstGeom>
              <a:blipFill rotWithShape="0"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-169821" y="2338091"/>
            <a:ext cx="9372600" cy="490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261858" y="196474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 Lane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1292" y="4267200"/>
            <a:ext cx="1699050" cy="581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708" y="3793756"/>
            <a:ext cx="332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Obstruction length,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0.175m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8396" y="1868288"/>
            <a:ext cx="1487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80% longer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86928" y="4343396"/>
            <a:ext cx="1487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80% longer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08674" y="4986615"/>
            <a:ext cx="200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dirty="0" smtClean="0"/>
          </a:p>
          <a:p>
            <a:r>
              <a:rPr lang="en-US" dirty="0" err="1" smtClean="0">
                <a:ea typeface="Cambria Math"/>
              </a:rPr>
              <a:t>t</a:t>
            </a:r>
            <a:r>
              <a:rPr lang="en-US" baseline="-25000" dirty="0" err="1" smtClean="0">
                <a:ea typeface="Cambria Math"/>
              </a:rPr>
              <a:t>full</a:t>
            </a:r>
            <a:r>
              <a:rPr lang="en-US" baseline="-25000" dirty="0" smtClean="0">
                <a:ea typeface="Cambria Math"/>
              </a:rPr>
              <a:t>  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= 0.360s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51478" y="3813801"/>
                <a:ext cx="4572000" cy="7439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ea typeface="Cambria Math"/>
                  </a:rPr>
                  <a:t> </a:t>
                </a:r>
                <a:r>
                  <a:rPr lang="en-US" sz="2000" dirty="0">
                    <a:latin typeface="Arial" pitchFamily="34" charset="0"/>
                    <a:ea typeface="Cambria Math"/>
                    <a:cs typeface="Arial" pitchFamily="34" charset="0"/>
                  </a:rPr>
                  <a:t>t’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0.2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</m:t>
                            </m:r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0.540</m:t>
                            </m:r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i="1" baseline="3000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0.697s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78" y="3813801"/>
                <a:ext cx="4572000" cy="7439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24090" y="5627768"/>
            <a:ext cx="229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  </a:t>
            </a:r>
          </a:p>
          <a:p>
            <a:r>
              <a:rPr lang="en-US" dirty="0" err="1" smtClean="0">
                <a:latin typeface="Arial" pitchFamily="34" charset="0"/>
                <a:ea typeface="Cambria Math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Arial" pitchFamily="34" charset="0"/>
                <a:ea typeface="Cambria Math"/>
                <a:cs typeface="Arial" pitchFamily="34" charset="0"/>
              </a:rPr>
              <a:t>full</a:t>
            </a:r>
            <a:r>
              <a:rPr lang="en-US" b="0" dirty="0" smtClean="0">
                <a:latin typeface="Arial" pitchFamily="34" charset="0"/>
                <a:ea typeface="Cambria Math"/>
                <a:cs typeface="Arial" pitchFamily="34" charset="0"/>
              </a:rPr>
              <a:t>  &lt;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   t’  &lt;   </a:t>
            </a:r>
            <a:r>
              <a:rPr lang="en-US" dirty="0" err="1">
                <a:ea typeface="Cambria Math"/>
              </a:rPr>
              <a:t>t</a:t>
            </a:r>
            <a:r>
              <a:rPr lang="en-US" baseline="-25000" dirty="0" err="1">
                <a:ea typeface="Cambria Math"/>
              </a:rPr>
              <a:t>partial</a:t>
            </a:r>
            <a:r>
              <a:rPr lang="en-US" b="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63304" y="2627779"/>
            <a:ext cx="1437860" cy="45596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27568" y="2627779"/>
            <a:ext cx="2072698" cy="41446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41236" y="5774086"/>
            <a:ext cx="2361566" cy="59462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81122" y="1352818"/>
            <a:ext cx="5666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63197" y="2023289"/>
            <a:ext cx="5666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108803" y="3085966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" y="3043858"/>
            <a:ext cx="4324784" cy="32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97" y="3124200"/>
            <a:ext cx="4637081" cy="380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371129" y="3581400"/>
            <a:ext cx="0" cy="3007136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3581400"/>
            <a:ext cx="0" cy="2859812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850" y="0"/>
            <a:ext cx="9139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graphs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“stopping”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showing Full and Partial 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struction Time Intervals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077200" y="2573326"/>
            <a:ext cx="0" cy="373889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9582"/>
            <a:ext cx="4574496" cy="488841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cxnSp>
        <p:nvCxnSpPr>
          <p:cNvPr id="12" name="Straight Connector 11"/>
          <p:cNvCxnSpPr>
            <a:stCxn id="4" idx="0"/>
          </p:cNvCxnSpPr>
          <p:nvPr/>
        </p:nvCxnSpPr>
        <p:spPr>
          <a:xfrm>
            <a:off x="5791200" y="2573324"/>
            <a:ext cx="1" cy="370626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16200000">
            <a:off x="6790538" y="1286661"/>
            <a:ext cx="287325" cy="2286001"/>
          </a:xfrm>
          <a:prstGeom prst="rightBrace">
            <a:avLst>
              <a:gd name="adj1" fmla="val 6787"/>
              <a:gd name="adj2" fmla="val 4973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>
            <a:off x="6840060" y="3027395"/>
            <a:ext cx="99198" cy="929779"/>
          </a:xfrm>
          <a:prstGeom prst="rightBrace">
            <a:avLst>
              <a:gd name="adj1" fmla="val 6787"/>
              <a:gd name="adj2" fmla="val 54404"/>
            </a:avLst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123093" y="2984436"/>
            <a:ext cx="38100" cy="3319221"/>
          </a:xfrm>
          <a:prstGeom prst="line">
            <a:avLst/>
          </a:prstGeom>
          <a:ln w="28575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11945" y="2975874"/>
            <a:ext cx="38100" cy="3327783"/>
          </a:xfrm>
          <a:prstGeom prst="line">
            <a:avLst/>
          </a:prstGeom>
          <a:ln w="28575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16200000">
            <a:off x="6807994" y="2697881"/>
            <a:ext cx="219054" cy="411147"/>
          </a:xfrm>
          <a:prstGeom prst="rightBrace">
            <a:avLst>
              <a:gd name="adj1" fmla="val 6787"/>
              <a:gd name="adj2" fmla="val 49022"/>
            </a:avLst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87240" y="239381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 to peak     t = 0.175s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3046" y="1983569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7156" y="2502317"/>
            <a:ext cx="547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7454" y="3145097"/>
            <a:ext cx="417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6182" y="1992894"/>
            <a:ext cx="4574496" cy="488841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6002" y="6371641"/>
            <a:ext cx="3793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67406" y="6312219"/>
            <a:ext cx="4097998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" pitchFamily="34" charset="0"/>
                <a:cs typeface="Arial" pitchFamily="34" charset="0"/>
              </a:rPr>
              <a:t>      -1.2      -1.0      -0.8      -0.6       0       0.6       0.8       1.0       1.2          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Conclusions</a:t>
            </a:r>
            <a:endParaRPr lang="en-US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4" y="685800"/>
            <a:ext cx="9143246" cy="518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experimental results seem to substantiate the author’s claim that the policeman’s visual measurements were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delusional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eaks in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Speed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for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peak in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Speed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 for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on-stop,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rate of deceleration/acceleration of the car increases.</a:t>
            </a:r>
          </a:p>
          <a:p>
            <a:pPr lvl="2"/>
            <a:r>
              <a: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reality, a car could not go that fast to produce that 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result.</a:t>
            </a:r>
          </a:p>
          <a:p>
            <a:pPr lvl="2"/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Obstructions due to a nearby car adds to the </a:t>
            </a:r>
            <a:r>
              <a:rPr lang="en-US" sz="2400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delusion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3"/>
            <a:r>
              <a:rPr lang="en-US" dirty="0" smtClean="0">
                <a:solidFill>
                  <a:srgbClr val="B40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Buildings’ contributions can be ignored.</a:t>
            </a: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better experimental method is needed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stopping and starting the black box (or other object) faster, and more closely associated with a real car.</a:t>
            </a:r>
          </a:p>
          <a:p>
            <a:pPr lvl="1"/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 for a better method?</a:t>
            </a:r>
          </a:p>
          <a:p>
            <a:pPr lvl="2"/>
            <a:r>
              <a:rPr lang="en-US" dirty="0" smtClean="0">
                <a:solidFill>
                  <a:srgbClr val="B400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lesson plan for students?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6986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How I Fought Traffic Tickets using Physics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ducky\AppData\Local\Microsoft\Windows\Temporary Internet Files\Content.IE5\UKQUCA7B\traffic-ticke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3060700" cy="29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8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etro-magazine.com/post/M-Figure-10-22-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7" y="838199"/>
            <a:ext cx="6909955" cy="5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57055" y="838200"/>
            <a:ext cx="3733800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ducky\AppData\Local\Microsoft\Windows\Temporary Internet Files\Content.IE5\2TN6EV1Y\Traffic_Sign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08" y="5725886"/>
            <a:ext cx="1039090" cy="16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0" y="76200"/>
            <a:ext cx="9123218" cy="928254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“I could not determine if the light was </a:t>
            </a:r>
            <a:r>
              <a:rPr 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was beyond the </a:t>
            </a:r>
            <a:r>
              <a:rPr lang="en-US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30</a:t>
            </a:r>
            <a:r>
              <a:rPr lang="en-US" b="1" dirty="0" smtClean="0">
                <a:solidFill>
                  <a:srgbClr val="0000CC"/>
                </a:solidFill>
                <a:latin typeface="Comic Sans MS" panose="030F0702030302020204" pitchFamily="66" charset="0"/>
                <a:sym typeface="Symbol"/>
              </a:rPr>
              <a:t> limit of my field of view</a:t>
            </a:r>
            <a:r>
              <a:rPr lang="en-US" b="1" dirty="0" smtClean="0">
                <a:solidFill>
                  <a:schemeClr val="tx1"/>
                </a:solidFill>
                <a:latin typeface="Comic Sans MS" panose="030F0702030302020204" pitchFamily="66" charset="0"/>
                <a:sym typeface="Symbol"/>
              </a:rPr>
              <a:t>.”</a:t>
            </a:r>
            <a:endParaRPr lang="en-U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71800" y="3657600"/>
            <a:ext cx="2514600" cy="21336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9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/>
        </p:nvSpPr>
        <p:spPr>
          <a:xfrm rot="5400000">
            <a:off x="976752" y="547248"/>
            <a:ext cx="4371096" cy="63246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8" name="Picture 20" descr="C:\Users\ducky\AppData\Local\Microsoft\Windows\Temporary Internet Files\Content.IE5\UKQUCA7B\dead-tree-cartoon-11435-lar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29" y="5181600"/>
            <a:ext cx="2066670" cy="264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73698" y="2138718"/>
            <a:ext cx="4755067" cy="52586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8366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“I was not speeding due to the </a:t>
            </a:r>
            <a:b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       </a:t>
            </a:r>
            <a:r>
              <a:rPr lang="en-US" b="1" dirty="0" smtClean="0">
                <a:solidFill>
                  <a:srgbClr val="B40085"/>
                </a:solidFill>
                <a:latin typeface="Comic Sans MS" panose="030F0702030302020204" pitchFamily="66" charset="0"/>
              </a:rPr>
              <a:t>Cosine Effect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”.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 descr="C:\Users\ducky\AppData\Local\Microsoft\Windows\Temporary Internet Files\Content.IE5\ZEPBTPD8\building-48795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14" y="280663"/>
            <a:ext cx="2275941" cy="13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28037" y="280663"/>
            <a:ext cx="129536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Terminix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ight Triangle 8"/>
          <p:cNvSpPr/>
          <p:nvPr/>
        </p:nvSpPr>
        <p:spPr>
          <a:xfrm flipH="1">
            <a:off x="-2275941" y="2120788"/>
            <a:ext cx="7741733" cy="5131809"/>
          </a:xfrm>
          <a:prstGeom prst="rtTriangl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54" y="4204655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65" y="3271468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23" y="3230601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469" y="4371125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465792" y="1524001"/>
            <a:ext cx="4160907" cy="6147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1524000"/>
            <a:ext cx="10663037" cy="6447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9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64" y="1399765"/>
            <a:ext cx="1792321" cy="17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49" y="2012092"/>
            <a:ext cx="1792321" cy="17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9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42" y="1106965"/>
            <a:ext cx="1792321" cy="17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95818"/>
            <a:ext cx="1792321" cy="17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64" y="1905475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64" y="1905475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84" y="1747497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ucky\AppData\Local\Microsoft\Windows\Temporary Internet Files\Content.IE5\2TN6EV1Y\police-15989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20" y="919056"/>
            <a:ext cx="334223" cy="6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ucky\AppData\Local\Microsoft\Windows\Temporary Internet Files\Content.IE5\2TN6EV1Y\police-159894_64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27381"/>
            <a:ext cx="348794" cy="6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c 16"/>
          <p:cNvSpPr/>
          <p:nvPr/>
        </p:nvSpPr>
        <p:spPr>
          <a:xfrm rot="12114652">
            <a:off x="3881653" y="1605494"/>
            <a:ext cx="1369118" cy="1376719"/>
          </a:xfrm>
          <a:prstGeom prst="arc">
            <a:avLst>
              <a:gd name="adj1" fmla="val 16200000"/>
              <a:gd name="adj2" fmla="val 21090455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93" y="216875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en-US" sz="2800" b="1" dirty="0">
                <a:solidFill>
                  <a:schemeClr val="bg1"/>
                </a:solidFill>
              </a:rPr>
              <a:t>0</a:t>
            </a:r>
            <a:r>
              <a:rPr lang="en-US" sz="2800" b="1" dirty="0" smtClean="0">
                <a:solidFill>
                  <a:schemeClr val="bg1"/>
                </a:solidFill>
                <a:sym typeface="Symbol"/>
              </a:rPr>
              <a:t>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72" name="Picture 24" descr="C:\Users\ducky\AppData\Local\Microsoft\Windows\Temporary Internet Files\Content.IE5\IPHHQBJK\large-renault-twingo-car-33.3-10501[1]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2967" flipH="1">
            <a:off x="1416262" y="3762975"/>
            <a:ext cx="1388896" cy="5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C:\Users\ducky\AppData\Local\Microsoft\Windows\Temporary Internet Files\Content.IE5\IPHHQBJK\cartoon_black_and_white_police_car_with_star_on_door_and_flashing_red_lights_0515-1005-3104-3439_SMU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93" y="799408"/>
            <a:ext cx="1200983" cy="72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Users\ducky\AppData\Local\Microsoft\Windows\Temporary Internet Files\Content.IE5\ZEPBTPD8\c1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01012">
            <a:off x="7974781" y="3973526"/>
            <a:ext cx="1727719" cy="7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:\Users\ducky\AppData\Local\Microsoft\Windows\Temporary Internet Files\Content.IE5\2TN6EV1Y\tree-2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367" y="4204655"/>
            <a:ext cx="3047942" cy="304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764171" y="3339251"/>
            <a:ext cx="509405" cy="31667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49841" y="6504269"/>
            <a:ext cx="5999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11"/>
              </a:rPr>
              <a:t>http://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11"/>
              </a:rPr>
              <a:t>copradar.com/preview/chapt2/ch2d1.html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36524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ucky\AppData\Local\Microsoft\Windows\Temporary Internet Files\Content.IE5\2TN6EV1Y\toy-police-officers-hat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63726"/>
            <a:ext cx="2201418" cy="14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4267200"/>
            <a:ext cx="807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en-US" sz="1200" dirty="0"/>
              <a:t> </a:t>
            </a:r>
            <a:r>
              <a:rPr lang="en-US" sz="1200" dirty="0" smtClean="0"/>
              <a:t>[ </a:t>
            </a:r>
            <a:r>
              <a:rPr lang="en-US" sz="1200" dirty="0"/>
              <a:t> </a:t>
            </a:r>
            <a:r>
              <a:rPr lang="en-US" sz="1200" u="sng" dirty="0">
                <a:hlinkClick r:id="rId3" tooltip="http://arxiv.org/pdf/1204.0162v2.pdf&#10;Ctrl+Click to follow link"/>
              </a:rPr>
              <a:t>http://arxiv.org/pdf/1204.0162v2.pdf</a:t>
            </a:r>
            <a:endParaRPr lang="en-US" sz="1200" dirty="0"/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[2]   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Acceleration and deceleration models, </a:t>
            </a:r>
            <a:r>
              <a:rPr lang="de-D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Rahmi Akçelik and Mark Besley,</a:t>
            </a:r>
            <a:r>
              <a:rPr lang="en-US" sz="1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Akcelik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Associates Pty Ltd,                           </a:t>
            </a:r>
          </a:p>
          <a:p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23rd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of Australian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of Transport Research (CAITR 2001), Monash University, </a:t>
            </a:r>
          </a:p>
          <a:p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Melbourne, Australia, 10-12 December 2001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11 July </a:t>
            </a:r>
            <a:r>
              <a:rPr lang="en-US" sz="1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</a:p>
          <a:p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[3]    Ibid.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6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and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box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traveling at “constant speed” through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sign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439" y="1292269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0" y="175393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155575" y="-1554163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3" y="2510631"/>
            <a:ext cx="4389064" cy="37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-13855" y="2482922"/>
            <a:ext cx="44958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39" y="1763604"/>
            <a:ext cx="61912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44639" y="2481794"/>
            <a:ext cx="4495800" cy="437507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27632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57" y="1929016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omparison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graphs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box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at a different “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onstant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elocity”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sign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648" y="2895600"/>
            <a:ext cx="3228406" cy="2991180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29" y="197716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5127" y="125906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626" y="2456184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8" y="3187790"/>
            <a:ext cx="2767259" cy="222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95660"/>
            <a:ext cx="5791200" cy="4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71454" y="1795660"/>
            <a:ext cx="5472546" cy="4757539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24090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58709" y="1270605"/>
            <a:ext cx="243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ount rate: 20Hz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ducky\AppData\Local\Microsoft\Windows\Temporary Internet Files\Content.IE5\ZEPBTPD8\road-295449_64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45" y="2252271"/>
            <a:ext cx="3962400" cy="46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37" y="609600"/>
            <a:ext cx="8990527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 of the Author’s Car approaching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sign,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obstructions, as eye-witnessed by policeman at point, O.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ight Triangle 2"/>
          <p:cNvSpPr/>
          <p:nvPr/>
        </p:nvSpPr>
        <p:spPr>
          <a:xfrm rot="10800000">
            <a:off x="2377262" y="2270851"/>
            <a:ext cx="2032018" cy="3425863"/>
          </a:xfrm>
          <a:prstGeom prst="rtTriangle">
            <a:avLst/>
          </a:prstGeom>
          <a:noFill/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2400" y="2252270"/>
            <a:ext cx="8686800" cy="1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74322" y="2024155"/>
            <a:ext cx="65135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42905" y="1721688"/>
            <a:ext cx="59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58067" y="51734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ducky\AppData\Local\Microsoft\Windows\Temporary Internet Files\Content.IE5\ZEPBTPD8\480px-Police_Car_Silhouett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86" y="5413844"/>
            <a:ext cx="1357063" cy="12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77618" y="6272155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36848" y="6264977"/>
            <a:ext cx="191809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70790" y="4371178"/>
            <a:ext cx="56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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611683" y="2270853"/>
            <a:ext cx="490475" cy="339951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54070" y="3617126"/>
            <a:ext cx="2770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10m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3304103" y="1344012"/>
            <a:ext cx="361161" cy="2214843"/>
          </a:xfrm>
          <a:prstGeom prst="rightBrace">
            <a:avLst>
              <a:gd name="adj1" fmla="val 8333"/>
              <a:gd name="adj2" fmla="val 5066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199471" y="2602153"/>
            <a:ext cx="210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X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 descr="C:\Users\ducky\AppData\Local\Microsoft\Windows\Temporary Internet Files\Content.IE5\ZEPBTPD8\police-147277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3" y="5566761"/>
            <a:ext cx="867371" cy="4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9754" y="6145469"/>
            <a:ext cx="955022" cy="5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0680" y="541687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C:\Users\ducky\AppData\Local\Microsoft\Windows\Temporary Internet Files\Content.IE5\IPHHQBJK\travel-ca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63" y="1721688"/>
            <a:ext cx="1708059" cy="5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61313" y="2802208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10m 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32.8ft</a:t>
            </a:r>
            <a:endParaRPr lang="en-US" dirty="0"/>
          </a:p>
        </p:txBody>
      </p:sp>
      <p:pic>
        <p:nvPicPr>
          <p:cNvPr id="2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50" y="1297440"/>
            <a:ext cx="473022" cy="946043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82922"/>
            <a:ext cx="44958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5393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8001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155575" y="-1554163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59" y="2362200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4" y="2907151"/>
            <a:ext cx="4391210" cy="35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36" y="2554710"/>
            <a:ext cx="5017238" cy="424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4495" y="2489849"/>
            <a:ext cx="4495800" cy="437507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3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153" y="2163994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25499" y="1846267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rate: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3"/>
          <p:cNvSpPr>
            <a:spLocks noGrp="1"/>
          </p:cNvSpPr>
          <p:nvPr>
            <p:ph type="ctrTitle"/>
          </p:nvPr>
        </p:nvSpPr>
        <p:spPr>
          <a:xfrm>
            <a:off x="1" y="457200"/>
            <a:ext cx="9144000" cy="68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graphs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and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box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traveling at “constant speed” through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sign with faster count rate.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1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96" y="232578"/>
            <a:ext cx="9144000" cy="52942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velocity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versus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time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of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 “stopping”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910" y="1622873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Author’s Car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8200" y="162287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" y="2585434"/>
            <a:ext cx="4411325" cy="351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13" y="1322433"/>
            <a:ext cx="619125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33686" y="2395615"/>
            <a:ext cx="4534114" cy="4462385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867" y="2395615"/>
            <a:ext cx="4472280" cy="4431856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5598" y="6303818"/>
            <a:ext cx="4290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0.900s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11" y="1920472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81600" y="177527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75281" y="953101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rate: 2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95" y="6927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“stopping”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639747"/>
            <a:ext cx="8991600" cy="5218254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8745"/>
            <a:ext cx="6371359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0836" y="2514600"/>
            <a:ext cx="38007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0.550s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098" y="1143000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48258" y="11430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rate: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95" y="6927"/>
            <a:ext cx="9144000" cy="762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“stopping”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sign.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816744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1639747"/>
            <a:ext cx="8991600" cy="5218254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5440"/>
            <a:ext cx="6324600" cy="535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3236" y="2347632"/>
            <a:ext cx="36483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Peak-to-peak time duration = 0.450s</a:t>
            </a:r>
            <a:endParaRPr lang="en-US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7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67350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62600" y="1065043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rate: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40Hz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3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2964" y="780887"/>
            <a:ext cx="441563" cy="96960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Blocking of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is assumed moving at Constant Velocity parallel to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27000" y="1927278"/>
            <a:ext cx="684727" cy="1812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51958" y="1696445"/>
            <a:ext cx="143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8945" y="545201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7136" y="4458237"/>
            <a:ext cx="560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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611683" y="2270853"/>
            <a:ext cx="490475" cy="3154213"/>
          </a:xfrm>
          <a:prstGeom prst="rightBrac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60510" y="352085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29889" y="248875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63066" y="5283489"/>
            <a:ext cx="3597522" cy="7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Pasco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Scientific 	                            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850 Universal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80749" y="4750623"/>
            <a:ext cx="1088356" cy="9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Laptop</a:t>
            </a:r>
          </a:p>
        </p:txBody>
      </p:sp>
      <p:sp>
        <p:nvSpPr>
          <p:cNvPr id="18" name="Rectangle 17"/>
          <p:cNvSpPr/>
          <p:nvPr/>
        </p:nvSpPr>
        <p:spPr>
          <a:xfrm rot="10800000">
            <a:off x="643790" y="5148479"/>
            <a:ext cx="1125314" cy="7507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9962" y="5750791"/>
            <a:ext cx="1125314" cy="4466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769104" y="6138961"/>
            <a:ext cx="6976957" cy="70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28676" y="1596276"/>
            <a:ext cx="3629771" cy="42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 flipV="1">
            <a:off x="4084953" y="5425067"/>
            <a:ext cx="1" cy="743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/>
          <p:cNvSpPr/>
          <p:nvPr/>
        </p:nvSpPr>
        <p:spPr>
          <a:xfrm>
            <a:off x="402236" y="1295400"/>
            <a:ext cx="3744900" cy="920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407821" y="2270098"/>
            <a:ext cx="4374375" cy="210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80304" y="2271410"/>
            <a:ext cx="4247058" cy="1120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99465" y="3334265"/>
            <a:ext cx="3534335" cy="125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102158" y="3424988"/>
            <a:ext cx="288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    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= 22.7cm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ight Brace 49"/>
          <p:cNvSpPr/>
          <p:nvPr/>
        </p:nvSpPr>
        <p:spPr>
          <a:xfrm>
            <a:off x="4648570" y="2302256"/>
            <a:ext cx="511940" cy="2668661"/>
          </a:xfrm>
          <a:prstGeom prst="rightBrac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ight Brace 50"/>
          <p:cNvSpPr/>
          <p:nvPr/>
        </p:nvSpPr>
        <p:spPr>
          <a:xfrm rot="16200000" flipH="1">
            <a:off x="2974103" y="1280049"/>
            <a:ext cx="468514" cy="2512928"/>
          </a:xfrm>
          <a:prstGeom prst="rightBrace">
            <a:avLst>
              <a:gd name="adj1" fmla="val 8333"/>
              <a:gd name="adj2" fmla="val 50666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48370" y="277077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= 20cm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77745" y="5344296"/>
            <a:ext cx="166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into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234734" y="1971270"/>
            <a:ext cx="659571" cy="26161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5896121" y="4252242"/>
            <a:ext cx="2998025" cy="9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Pasco Rotary Sensor</a:t>
            </a:r>
          </a:p>
        </p:txBody>
      </p:sp>
      <p:cxnSp>
        <p:nvCxnSpPr>
          <p:cNvPr id="2062" name="Straight Connector 2061"/>
          <p:cNvCxnSpPr/>
          <p:nvPr/>
        </p:nvCxnSpPr>
        <p:spPr>
          <a:xfrm flipH="1">
            <a:off x="5663066" y="4560867"/>
            <a:ext cx="552157" cy="3795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Rectangle 2063"/>
          <p:cNvSpPr/>
          <p:nvPr/>
        </p:nvSpPr>
        <p:spPr>
          <a:xfrm>
            <a:off x="4008353" y="3638318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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0748" y="5248896"/>
            <a:ext cx="901521" cy="451035"/>
          </a:xfrm>
          <a:custGeom>
            <a:avLst/>
            <a:gdLst>
              <a:gd name="connsiteX0" fmla="*/ 0 w 901521"/>
              <a:gd name="connsiteY0" fmla="*/ 450761 h 451035"/>
              <a:gd name="connsiteX1" fmla="*/ 167426 w 901521"/>
              <a:gd name="connsiteY1" fmla="*/ 425003 h 451035"/>
              <a:gd name="connsiteX2" fmla="*/ 206062 w 901521"/>
              <a:gd name="connsiteY2" fmla="*/ 399245 h 451035"/>
              <a:gd name="connsiteX3" fmla="*/ 244699 w 901521"/>
              <a:gd name="connsiteY3" fmla="*/ 386367 h 451035"/>
              <a:gd name="connsiteX4" fmla="*/ 283335 w 901521"/>
              <a:gd name="connsiteY4" fmla="*/ 360609 h 451035"/>
              <a:gd name="connsiteX5" fmla="*/ 334851 w 901521"/>
              <a:gd name="connsiteY5" fmla="*/ 231820 h 451035"/>
              <a:gd name="connsiteX6" fmla="*/ 360609 w 901521"/>
              <a:gd name="connsiteY6" fmla="*/ 154547 h 451035"/>
              <a:gd name="connsiteX7" fmla="*/ 399245 w 901521"/>
              <a:gd name="connsiteY7" fmla="*/ 77274 h 451035"/>
              <a:gd name="connsiteX8" fmla="*/ 437882 w 901521"/>
              <a:gd name="connsiteY8" fmla="*/ 0 h 451035"/>
              <a:gd name="connsiteX9" fmla="*/ 515155 w 901521"/>
              <a:gd name="connsiteY9" fmla="*/ 12879 h 451035"/>
              <a:gd name="connsiteX10" fmla="*/ 579550 w 901521"/>
              <a:gd name="connsiteY10" fmla="*/ 128789 h 451035"/>
              <a:gd name="connsiteX11" fmla="*/ 618186 w 901521"/>
              <a:gd name="connsiteY11" fmla="*/ 154547 h 451035"/>
              <a:gd name="connsiteX12" fmla="*/ 643944 w 901521"/>
              <a:gd name="connsiteY12" fmla="*/ 193183 h 451035"/>
              <a:gd name="connsiteX13" fmla="*/ 656823 w 901521"/>
              <a:gd name="connsiteY13" fmla="*/ 231820 h 451035"/>
              <a:gd name="connsiteX14" fmla="*/ 708338 w 901521"/>
              <a:gd name="connsiteY14" fmla="*/ 309093 h 451035"/>
              <a:gd name="connsiteX15" fmla="*/ 734096 w 901521"/>
              <a:gd name="connsiteY15" fmla="*/ 347730 h 451035"/>
              <a:gd name="connsiteX16" fmla="*/ 746975 w 901521"/>
              <a:gd name="connsiteY16" fmla="*/ 386367 h 451035"/>
              <a:gd name="connsiteX17" fmla="*/ 785611 w 901521"/>
              <a:gd name="connsiteY17" fmla="*/ 399245 h 451035"/>
              <a:gd name="connsiteX18" fmla="*/ 901521 w 901521"/>
              <a:gd name="connsiteY18" fmla="*/ 450761 h 45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1521" h="451035">
                <a:moveTo>
                  <a:pt x="0" y="450761"/>
                </a:moveTo>
                <a:cubicBezTo>
                  <a:pt x="15916" y="448771"/>
                  <a:pt x="137927" y="436065"/>
                  <a:pt x="167426" y="425003"/>
                </a:cubicBezTo>
                <a:cubicBezTo>
                  <a:pt x="181919" y="419568"/>
                  <a:pt x="192218" y="406167"/>
                  <a:pt x="206062" y="399245"/>
                </a:cubicBezTo>
                <a:cubicBezTo>
                  <a:pt x="218204" y="393174"/>
                  <a:pt x="231820" y="390660"/>
                  <a:pt x="244699" y="386367"/>
                </a:cubicBezTo>
                <a:cubicBezTo>
                  <a:pt x="257578" y="377781"/>
                  <a:pt x="272390" y="371554"/>
                  <a:pt x="283335" y="360609"/>
                </a:cubicBezTo>
                <a:cubicBezTo>
                  <a:pt x="318183" y="325761"/>
                  <a:pt x="321564" y="276109"/>
                  <a:pt x="334851" y="231820"/>
                </a:cubicBezTo>
                <a:cubicBezTo>
                  <a:pt x="342653" y="205814"/>
                  <a:pt x="345549" y="177138"/>
                  <a:pt x="360609" y="154547"/>
                </a:cubicBezTo>
                <a:cubicBezTo>
                  <a:pt x="434432" y="43809"/>
                  <a:pt x="345919" y="183924"/>
                  <a:pt x="399245" y="77274"/>
                </a:cubicBezTo>
                <a:cubicBezTo>
                  <a:pt x="449176" y="-22587"/>
                  <a:pt x="405511" y="97112"/>
                  <a:pt x="437882" y="0"/>
                </a:cubicBezTo>
                <a:cubicBezTo>
                  <a:pt x="463640" y="4293"/>
                  <a:pt x="491293" y="2273"/>
                  <a:pt x="515155" y="12879"/>
                </a:cubicBezTo>
                <a:cubicBezTo>
                  <a:pt x="650394" y="72986"/>
                  <a:pt x="432648" y="30852"/>
                  <a:pt x="579550" y="128789"/>
                </a:cubicBezTo>
                <a:lnTo>
                  <a:pt x="618186" y="154547"/>
                </a:lnTo>
                <a:cubicBezTo>
                  <a:pt x="626772" y="167426"/>
                  <a:pt x="637022" y="179339"/>
                  <a:pt x="643944" y="193183"/>
                </a:cubicBezTo>
                <a:cubicBezTo>
                  <a:pt x="650015" y="205325"/>
                  <a:pt x="650230" y="219953"/>
                  <a:pt x="656823" y="231820"/>
                </a:cubicBezTo>
                <a:cubicBezTo>
                  <a:pt x="671857" y="258881"/>
                  <a:pt x="691166" y="283335"/>
                  <a:pt x="708338" y="309093"/>
                </a:cubicBezTo>
                <a:cubicBezTo>
                  <a:pt x="716924" y="321972"/>
                  <a:pt x="729201" y="333046"/>
                  <a:pt x="734096" y="347730"/>
                </a:cubicBezTo>
                <a:cubicBezTo>
                  <a:pt x="738389" y="360609"/>
                  <a:pt x="737376" y="376768"/>
                  <a:pt x="746975" y="386367"/>
                </a:cubicBezTo>
                <a:cubicBezTo>
                  <a:pt x="756574" y="395966"/>
                  <a:pt x="772732" y="394952"/>
                  <a:pt x="785611" y="399245"/>
                </a:cubicBezTo>
                <a:cubicBezTo>
                  <a:pt x="873601" y="457905"/>
                  <a:pt x="831928" y="450761"/>
                  <a:pt x="901521" y="450761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-62375" y="1521074"/>
            <a:ext cx="9206375" cy="725856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 rot="16200000">
            <a:off x="2532677" y="3442573"/>
            <a:ext cx="4017963" cy="4571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8" name="Rectangle 2057"/>
          <p:cNvSpPr/>
          <p:nvPr/>
        </p:nvSpPr>
        <p:spPr>
          <a:xfrm rot="13815701" flipV="1">
            <a:off x="597905" y="3308425"/>
            <a:ext cx="5244904" cy="5168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7823051" y="1955977"/>
            <a:ext cx="543124" cy="4155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69363" y="1987231"/>
            <a:ext cx="543124" cy="4155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Delay 21"/>
          <p:cNvSpPr/>
          <p:nvPr/>
        </p:nvSpPr>
        <p:spPr>
          <a:xfrm>
            <a:off x="8542516" y="1696445"/>
            <a:ext cx="601484" cy="534504"/>
          </a:xfrm>
          <a:prstGeom prst="flowChartDelay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8746061" y="2183113"/>
            <a:ext cx="0" cy="39943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6967" y="5935258"/>
            <a:ext cx="1235704" cy="466386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043254" y="2690818"/>
            <a:ext cx="2057401" cy="6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Pasco </a:t>
            </a: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Linear	 Motion Sensor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63" name="Rectangle 62"/>
          <p:cNvSpPr/>
          <p:nvPr/>
        </p:nvSpPr>
        <p:spPr>
          <a:xfrm rot="18665002" flipV="1">
            <a:off x="3201160" y="3365968"/>
            <a:ext cx="5244904" cy="5168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5417486" y="1995766"/>
            <a:ext cx="543124" cy="4155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377613" y="2157604"/>
            <a:ext cx="276080" cy="5332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Box 4"/>
          <p:cNvSpPr txBox="1">
            <a:spLocks noChangeArrowheads="1"/>
          </p:cNvSpPr>
          <p:nvPr/>
        </p:nvSpPr>
        <p:spPr bwMode="auto">
          <a:xfrm>
            <a:off x="680748" y="2635289"/>
            <a:ext cx="1474596" cy="51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 My hand</a:t>
            </a:r>
          </a:p>
        </p:txBody>
      </p:sp>
      <p:cxnSp>
        <p:nvCxnSpPr>
          <p:cNvPr id="75" name="Straight Connector 74"/>
          <p:cNvCxnSpPr/>
          <p:nvPr/>
        </p:nvCxnSpPr>
        <p:spPr>
          <a:xfrm flipH="1">
            <a:off x="1212619" y="2102075"/>
            <a:ext cx="276080" cy="53321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71338" y="3651264"/>
            <a:ext cx="2998025" cy="9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itchFamily="34" charset="0"/>
              </a:rPr>
              <a:t>Top view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776808" y="5272928"/>
            <a:ext cx="956991" cy="866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208359" y="4750624"/>
            <a:ext cx="351533" cy="3978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157617" y="1757939"/>
            <a:ext cx="914400" cy="488991"/>
          </a:xfrm>
          <a:prstGeom prst="rect">
            <a:avLst/>
          </a:prstGeom>
          <a:solidFill>
            <a:srgbClr val="7030A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059" name="Rectangle 2058"/>
          <p:cNvSpPr/>
          <p:nvPr/>
        </p:nvSpPr>
        <p:spPr>
          <a:xfrm>
            <a:off x="1698144" y="1755426"/>
            <a:ext cx="914400" cy="488991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4532422" y="1768265"/>
            <a:ext cx="914400" cy="488991"/>
          </a:xfrm>
          <a:prstGeom prst="rect">
            <a:avLst/>
          </a:prstGeom>
          <a:solidFill>
            <a:srgbClr val="7030A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084954" y="1755426"/>
            <a:ext cx="928936" cy="475523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120460" y="1765961"/>
            <a:ext cx="914400" cy="488991"/>
          </a:xfrm>
          <a:prstGeom prst="rect">
            <a:avLst/>
          </a:prstGeom>
          <a:solidFill>
            <a:srgbClr val="7030A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5" descr="C:\Users\ducky\AppData\Local\Microsoft\Windows\Temporary Internet Files\Content.IE5\UKQUCA7B\large-Pointing-Hand-33.3-14030[1]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20537" y="1564108"/>
            <a:ext cx="524331" cy="8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ucky\AppData\Local\Microsoft\Windows\Temporary Internet Files\Content.IE5\UKQUCA7B\large-Pointing-Hand-33.3-14030[1]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0285" y="1591588"/>
            <a:ext cx="514672" cy="8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6596342" y="1755425"/>
            <a:ext cx="955710" cy="475523"/>
          </a:xfrm>
          <a:prstGeom prst="rect">
            <a:avLst/>
          </a:prstGeom>
          <a:solidFill>
            <a:schemeClr val="tx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5" descr="C:\Users\ducky\AppData\Local\Microsoft\Windows\Temporary Internet Files\Content.IE5\UKQUCA7B\large-Pointing-Hand-33.3-14030[1].gi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8580" y="1524918"/>
            <a:ext cx="542821" cy="8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" y="3043858"/>
            <a:ext cx="4324784" cy="32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97" y="3124200"/>
            <a:ext cx="4496382" cy="380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943600" y="2691979"/>
            <a:ext cx="0" cy="3464336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94137" y="2735118"/>
            <a:ext cx="38100" cy="3480182"/>
          </a:xfrm>
          <a:prstGeom prst="line">
            <a:avLst/>
          </a:prstGeom>
          <a:ln w="28575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850" y="0"/>
            <a:ext cx="9139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vs. graphs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“stopping”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“starting” at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showing Full and Partial 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struction Time Intervals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130709" y="1753185"/>
            <a:ext cx="57150" cy="4501052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1969582"/>
            <a:ext cx="4574496" cy="488841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479899" y="1732462"/>
            <a:ext cx="7156" cy="457975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 rot="16200000">
            <a:off x="6541618" y="205143"/>
            <a:ext cx="534527" cy="2643652"/>
          </a:xfrm>
          <a:prstGeom prst="rightBrace">
            <a:avLst>
              <a:gd name="adj1" fmla="val 6787"/>
              <a:gd name="adj2" fmla="val 507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6200000">
            <a:off x="6343319" y="1429081"/>
            <a:ext cx="921098" cy="1720536"/>
          </a:xfrm>
          <a:prstGeom prst="rightBrace">
            <a:avLst>
              <a:gd name="adj1" fmla="val 6787"/>
              <a:gd name="adj2" fmla="val 50715"/>
            </a:avLst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7437203" y="2828532"/>
            <a:ext cx="38100" cy="3327783"/>
          </a:xfrm>
          <a:prstGeom prst="line">
            <a:avLst/>
          </a:prstGeom>
          <a:ln w="28575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55543" y="2880114"/>
            <a:ext cx="38100" cy="3327783"/>
          </a:xfrm>
          <a:prstGeom prst="line">
            <a:avLst/>
          </a:prstGeom>
          <a:ln w="28575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16200000">
            <a:off x="6482666" y="2335059"/>
            <a:ext cx="357666" cy="917740"/>
          </a:xfrm>
          <a:prstGeom prst="rightBrace">
            <a:avLst>
              <a:gd name="adj1" fmla="val 6787"/>
              <a:gd name="adj2" fmla="val 49022"/>
            </a:avLst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87240" y="239381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Peak to peak     t = 0.175s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9187" y="92126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61499" y="2291797"/>
            <a:ext cx="1094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43699" y="1551799"/>
            <a:ext cx="1387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6182" y="1992894"/>
            <a:ext cx="4574496" cy="4888418"/>
          </a:xfrm>
          <a:prstGeom prst="rect">
            <a:avLst/>
          </a:prstGeom>
          <a:noFill/>
          <a:ln w="762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 rot="15675582" flipV="1">
            <a:off x="1878461" y="3132494"/>
            <a:ext cx="4742764" cy="5142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16479" y="1352817"/>
            <a:ext cx="541687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58067" y="517349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4958229" y="1352818"/>
            <a:ext cx="680572" cy="4072248"/>
          </a:xfrm>
          <a:prstGeom prst="rightBrace">
            <a:avLst>
              <a:gd name="adj1" fmla="val 8333"/>
              <a:gd name="adj2" fmla="val 50301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91849" y="3204276"/>
            <a:ext cx="247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= 22.7cm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5544" y="51634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2" y="0"/>
            <a:ext cx="9140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 Showing Partial Obstruction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Black box by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fictitious box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both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are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3950277" y="1041647"/>
            <a:ext cx="1259052" cy="1317988"/>
          </a:xfrm>
          <a:prstGeom prst="parallelogram">
            <a:avLst>
              <a:gd name="adj" fmla="val 183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ight Triangle 26"/>
          <p:cNvSpPr/>
          <p:nvPr/>
        </p:nvSpPr>
        <p:spPr>
          <a:xfrm rot="10800000" flipH="1">
            <a:off x="4591669" y="1046086"/>
            <a:ext cx="549010" cy="4530326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7"/>
          <p:cNvSpPr/>
          <p:nvPr/>
        </p:nvSpPr>
        <p:spPr>
          <a:xfrm rot="10800000">
            <a:off x="2772316" y="1057805"/>
            <a:ext cx="2030427" cy="1285673"/>
          </a:xfrm>
          <a:prstGeom prst="trapezoid">
            <a:avLst>
              <a:gd name="adj" fmla="val 3791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 rot="10800000">
            <a:off x="2743200" y="1046086"/>
            <a:ext cx="1837619" cy="4410244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228600" y="1633943"/>
            <a:ext cx="9372600" cy="490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013">
            <a:off x="4402917" y="826747"/>
            <a:ext cx="344634" cy="66102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23653" y="126461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 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 Lane 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ight Brace 39"/>
          <p:cNvSpPr/>
          <p:nvPr/>
        </p:nvSpPr>
        <p:spPr>
          <a:xfrm rot="16200000">
            <a:off x="1051809" y="2348881"/>
            <a:ext cx="384878" cy="1325911"/>
          </a:xfrm>
          <a:prstGeom prst="rightBrace">
            <a:avLst>
              <a:gd name="adj1" fmla="val 8333"/>
              <a:gd name="adj2" fmla="val 51087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6816" y="2450066"/>
            <a:ext cx="332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Black box length,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0.140m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2957" y="4989714"/>
            <a:ext cx="3611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partial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+ 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0.315m   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5575" y="5404779"/>
            <a:ext cx="3345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</a:t>
            </a:r>
            <a:r>
              <a:rPr lang="en-US" sz="2000" baseline="-25000" dirty="0" err="1" smtClean="0">
                <a:latin typeface="Arial" pitchFamily="34" charset="0"/>
                <a:cs typeface="Arial" pitchFamily="34" charset="0"/>
              </a:rPr>
              <a:t>full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= l</a:t>
            </a:r>
            <a:r>
              <a:rPr lang="en-US" sz="2000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 l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0.035m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54212" y="2638231"/>
                <a:ext cx="219910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baseline="-25000" smtClean="0">
                          <a:latin typeface="Cambria Math"/>
                          <a:ea typeface="Cambria Math"/>
                        </a:rPr>
                        <m:t>𝑚𝑎𝑥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 = −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2.265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/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b="0" baseline="30000" dirty="0" smtClean="0"/>
              </a:p>
              <a:p>
                <a:endParaRPr lang="en-US" dirty="0"/>
              </a:p>
              <a:p>
                <a:r>
                  <a:rPr lang="en-US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212" y="2638231"/>
                <a:ext cx="2199103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843851" y="4501426"/>
            <a:ext cx="2004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dirty="0" smtClean="0"/>
          </a:p>
          <a:p>
            <a:r>
              <a:rPr lang="en-US" dirty="0" err="1" smtClean="0">
                <a:ea typeface="Cambria Math"/>
              </a:rPr>
              <a:t>t</a:t>
            </a:r>
            <a:r>
              <a:rPr lang="en-US" baseline="-25000" dirty="0" err="1" smtClean="0">
                <a:ea typeface="Cambria Math"/>
              </a:rPr>
              <a:t>partial</a:t>
            </a:r>
            <a:r>
              <a:rPr lang="en-US" baseline="-25000" dirty="0" smtClean="0">
                <a:ea typeface="Cambria Math"/>
              </a:rPr>
              <a:t> 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= 0.527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433" y="1057805"/>
            <a:ext cx="1257300" cy="581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5240" y="3195456"/>
            <a:ext cx="1257300" cy="581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59178" y="1762431"/>
            <a:ext cx="1788549" cy="5810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85723" y="2602879"/>
                <a:ext cx="1818239" cy="42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    </a:t>
                </a:r>
                <a:r>
                  <a:rPr lang="en-US" dirty="0"/>
                  <a:t>t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baseline="-25000" smtClean="0">
                            <a:latin typeface="Cambria Math"/>
                            <a:ea typeface="Cambria Math"/>
                          </a:rPr>
                          <m:t>𝑚𝑎𝑥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723" y="2602879"/>
                <a:ext cx="1818239" cy="427746"/>
              </a:xfrm>
              <a:prstGeom prst="rect">
                <a:avLst/>
              </a:prstGeom>
              <a:blipFill rotWithShape="0">
                <a:blip r:embed="rId4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>
            <a:off x="-169821" y="2338091"/>
            <a:ext cx="9372600" cy="4909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261858" y="196474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 Lane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1292" y="4267200"/>
            <a:ext cx="1699050" cy="581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7708" y="3793756"/>
            <a:ext cx="3324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Obstruction length,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0.175m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8396" y="1868288"/>
            <a:ext cx="1487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80% longer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86928" y="4343396"/>
            <a:ext cx="14877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80% longer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08674" y="4986615"/>
            <a:ext cx="200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0" dirty="0" smtClean="0"/>
          </a:p>
          <a:p>
            <a:r>
              <a:rPr lang="en-US" dirty="0" err="1" smtClean="0">
                <a:ea typeface="Cambria Math"/>
              </a:rPr>
              <a:t>t</a:t>
            </a:r>
            <a:r>
              <a:rPr lang="en-US" baseline="-25000" dirty="0" err="1" smtClean="0">
                <a:ea typeface="Cambria Math"/>
              </a:rPr>
              <a:t>full</a:t>
            </a:r>
            <a:r>
              <a:rPr lang="en-US" baseline="-25000" dirty="0" smtClean="0">
                <a:ea typeface="Cambria Math"/>
              </a:rPr>
              <a:t>  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= 0.176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51478" y="3813801"/>
                <a:ext cx="4572000" cy="74392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2000" dirty="0" smtClean="0">
                    <a:ea typeface="Cambria Math"/>
                  </a:rPr>
                  <a:t> </a:t>
                </a:r>
                <a:r>
                  <a:rPr lang="en-US" sz="2000" dirty="0">
                    <a:latin typeface="Arial" pitchFamily="34" charset="0"/>
                    <a:ea typeface="Cambria Math"/>
                    <a:cs typeface="Arial" pitchFamily="34" charset="0"/>
                  </a:rPr>
                  <a:t>t’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4</m:t>
                        </m:r>
                      </m:deg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0.2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27</m:t>
                            </m:r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2.265</m:t>
                            </m:r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2000" i="1" baseline="3000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0.340s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78" y="3813801"/>
                <a:ext cx="4572000" cy="7439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224090" y="5627768"/>
            <a:ext cx="229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  </a:t>
            </a:r>
          </a:p>
          <a:p>
            <a:r>
              <a:rPr lang="en-US" dirty="0" err="1" smtClean="0">
                <a:latin typeface="Arial" pitchFamily="34" charset="0"/>
                <a:ea typeface="Cambria Math"/>
                <a:cs typeface="Arial" pitchFamily="34" charset="0"/>
              </a:rPr>
              <a:t>t</a:t>
            </a:r>
            <a:r>
              <a:rPr lang="en-US" baseline="-25000" dirty="0" err="1" smtClean="0">
                <a:latin typeface="Arial" pitchFamily="34" charset="0"/>
                <a:ea typeface="Cambria Math"/>
                <a:cs typeface="Arial" pitchFamily="34" charset="0"/>
              </a:rPr>
              <a:t>full</a:t>
            </a:r>
            <a:r>
              <a:rPr lang="en-US" b="0" dirty="0" smtClean="0">
                <a:latin typeface="Arial" pitchFamily="34" charset="0"/>
                <a:ea typeface="Cambria Math"/>
                <a:cs typeface="Arial" pitchFamily="34" charset="0"/>
              </a:rPr>
              <a:t>  &lt;</a:t>
            </a:r>
            <a:r>
              <a:rPr lang="en-US" dirty="0" smtClean="0">
                <a:latin typeface="Arial" pitchFamily="34" charset="0"/>
                <a:ea typeface="Cambria Math"/>
                <a:cs typeface="Arial" pitchFamily="34" charset="0"/>
              </a:rPr>
              <a:t>   t’  &lt;   </a:t>
            </a:r>
            <a:r>
              <a:rPr lang="en-US" dirty="0" err="1">
                <a:ea typeface="Cambria Math"/>
              </a:rPr>
              <a:t>t</a:t>
            </a:r>
            <a:r>
              <a:rPr lang="en-US" baseline="-25000" dirty="0" err="1">
                <a:ea typeface="Cambria Math"/>
              </a:rPr>
              <a:t>partial</a:t>
            </a:r>
            <a:r>
              <a:rPr lang="en-US" b="0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463304" y="2627779"/>
            <a:ext cx="1437860" cy="45596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027568" y="2627779"/>
            <a:ext cx="2072698" cy="41446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41236" y="5774086"/>
            <a:ext cx="2361566" cy="59462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81122" y="1352818"/>
            <a:ext cx="5666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63197" y="2023289"/>
            <a:ext cx="566606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108803" y="3085966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 l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= 0.8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calculations of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Angular Velocity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his Car as a function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Speed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-27710" y="1096147"/>
                <a:ext cx="9171709" cy="45768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00CC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Linear Speed of car at constant speed:			 		 (eq. 1)</a:t>
                </a:r>
              </a:p>
              <a:p>
                <a:pPr lvl="1">
                  <a:buClr>
                    <a:srgbClr val="C00000"/>
                  </a:buClr>
                  <a:buSzPct val="95000"/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etting 	    is when car stops at sign.</a:t>
                </a:r>
              </a:p>
              <a:p>
                <a:pPr>
                  <a:buClr>
                    <a:srgbClr val="C00000"/>
                  </a:buClr>
                  <a:buSzPct val="95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Stopping distance, x,  of  his car: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en-US" sz="2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eq.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endParaRPr lang="en-US" sz="23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Author claims policeman “visually” measures the Angular Speed,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,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not the Linear Speed, v, of his car. </a:t>
                </a: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		               (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eq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3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From the diagram: 			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ea typeface="Cambria Math"/>
                      </a:rPr>
                      <m:t>r</m:t>
                    </m:r>
                    <m:r>
                      <a:rPr lang="en-US" sz="1800" b="0" i="0" smtClean="0">
                        <a:latin typeface="Cambria Math"/>
                        <a:ea typeface="Cambria Math"/>
                      </a:rPr>
                      <m:t>     </m:t>
                    </m:r>
                    <m:func>
                      <m:func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1800" i="1">
                                <a:latin typeface="Cambria Math"/>
                                <a:ea typeface="Cambria Math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l-GR" sz="18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800">
                                <a:latin typeface="Cambria Math"/>
                                <a:ea typeface="Cambria Math"/>
                              </a:rPr>
                              <m:t>= </m:t>
                            </m:r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/>
                                <a:ea typeface="Cambria Math"/>
                              </a:rPr>
                              <m:t>tan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b="0" i="0" smtClean="0">
                        <a:latin typeface="Cambria Math"/>
                      </a:rPr>
                      <m:t>          </m:t>
                    </m:r>
                  </m:oMath>
                </a14:m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             (eq. 4)</a:t>
                </a: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Taking the time derivative on both sides of (eq. 4): 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𝜔</m:t>
                    </m:r>
                    <m:d>
                      <m:d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1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8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1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18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1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  <m:r>
                              <a:rPr lang="en-US" sz="18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en-US" sz="1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18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𝑡𝑎𝑛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8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  <m:sup/>
                        </m:sSup>
                      </m:fName>
                      <m:e/>
                    </m:func>
                  </m:oMath>
                </a14:m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Substituting (eq.4) into (eq.3): 			</a:t>
                </a: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				 (eq. 5)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710" y="1096147"/>
                <a:ext cx="9171709" cy="4576802"/>
              </a:xfrm>
              <a:prstGeom prst="rect">
                <a:avLst/>
              </a:prstGeom>
              <a:blipFill rotWithShape="1">
                <a:blip r:embed="rId2"/>
                <a:stretch>
                  <a:fillRect l="-399" t="-666" r="-399" b="-162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73313" y="1096147"/>
                <a:ext cx="1244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13" y="1096147"/>
                <a:ext cx="12447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85891" y="1416256"/>
                <a:ext cx="767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1" y="1416256"/>
                <a:ext cx="76739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81600" y="1830496"/>
                <a:ext cx="1219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30496"/>
                <a:ext cx="121956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40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3313" y="3029434"/>
                <a:ext cx="1612813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313" y="3029434"/>
                <a:ext cx="1612813" cy="6298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4031" y="3733800"/>
                <a:ext cx="1866408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31" y="3733800"/>
                <a:ext cx="1866408" cy="6669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2782" y="5679527"/>
                <a:ext cx="2494465" cy="735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782" y="5679527"/>
                <a:ext cx="2494465" cy="7357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450307" y="5557122"/>
            <a:ext cx="2596887" cy="980591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52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Speed,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vs.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ime,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raphs of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based on the author’s calculations (without obstructions)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92474" y="2310667"/>
            <a:ext cx="4770325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4500" y="1143000"/>
            <a:ext cx="891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passes through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at Constant 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peed </a:t>
            </a:r>
          </a:p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m/s 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 23.36 mph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-74500" y="-1509439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57" y="2971800"/>
            <a:ext cx="43806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01" y="2514411"/>
            <a:ext cx="320199" cy="64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55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Author’s calculations of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Angular Speed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 function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of his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“stopping” &amp; “going” through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0" y="990600"/>
                <a:ext cx="9144000" cy="48005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/>
              <a:lstStyle>
                <a:lvl1pPr marL="27432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/>
                  <a:buChar char=""/>
                  <a:defRPr kumimoji="0"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75000"/>
                  <a:buFont typeface="Wingdings 2"/>
                  <a:buChar char="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70000"/>
                  <a:buFont typeface="Wingdings"/>
                  <a:buChar char=""/>
                  <a:defRPr kumimoji="0"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Tx/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90000"/>
                  <a:buChar char="•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rtl="0" eaLnBrk="1" latinLnBrk="0" hangingPunct="1">
                  <a:spcBef>
                    <a:spcPct val="20000"/>
                  </a:spcBef>
                  <a:buClr>
                    <a:schemeClr val="accent4">
                      <a:shade val="75000"/>
                    </a:schemeClr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774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shade val="75000"/>
                    </a:schemeClr>
                  </a:buClr>
                  <a:buSzPct val="90000"/>
                  <a:buChar char="•"/>
                  <a:defRPr kumimoji="0" sz="1400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0000CC"/>
                  </a:buClr>
                  <a:buSzPct val="100000"/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stopping distance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x,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of his car is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eq. 6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buClr>
                    <a:srgbClr val="0000CC"/>
                  </a:buClr>
                  <a:buSzPct val="100000"/>
                  <a:buNone/>
                </a:pP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letting  </a:t>
                </a:r>
                <a:r>
                  <a:rPr lang="en-US" sz="1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0 is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car stops at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sign.				</a:t>
                </a:r>
              </a:p>
              <a:p>
                <a:pPr marL="0" lvl="1" indent="0">
                  <a:buClr>
                    <a:srgbClr val="0000CC"/>
                  </a:buClr>
                  <a:buSzPct val="100000"/>
                  <a:buNone/>
                </a:pPr>
                <a:endParaRPr lang="en-US" sz="18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indent="0">
                  <a:buClr>
                    <a:srgbClr val="0000CC"/>
                  </a:buClr>
                  <a:buSzPct val="100000"/>
                  <a:buNone/>
                </a:pP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Constant </a:t>
                </a:r>
                <a:r>
                  <a:rPr lang="en-US" sz="1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deceleration/acceleration of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car:				               (eq. 7)</a:t>
                </a:r>
                <a:r>
                  <a:rPr lang="en-US" sz="23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		                    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Rearrange (</a:t>
                </a:r>
                <a:r>
                  <a:rPr lang="en-US" sz="1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eq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7):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(eq. 8)</a:t>
                </a:r>
                <a:endParaRPr lang="en-US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Integrate both sides of (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eq. 8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 			</a:t>
                </a:r>
                <a:r>
                  <a:rPr 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(eq. 9)</a:t>
                </a:r>
              </a:p>
              <a:p>
                <a:pPr>
                  <a:buClr>
                    <a:srgbClr val="006600"/>
                  </a:buClr>
                  <a:buSzPct val="90000"/>
                  <a:buFont typeface="Wingdings" panose="05000000000000000000" pitchFamily="2" charset="2"/>
                  <a:buChar char="Ø"/>
                </a:pP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Substitute (eq.9) into (eq.3):   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(</a:t>
                </a:r>
                <a:r>
                  <a:rPr lang="en-US" sz="1800" i="1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t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) =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(eq.10)</a:t>
                </a:r>
                <a:endParaRPr 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r>
                  <a:rPr lang="en-US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Clr>
                    <a:srgbClr val="006600"/>
                  </a:buClr>
                  <a:buSzPct val="90000"/>
                  <a:buNone/>
                </a:pPr>
                <a:endParaRPr 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9144000" cy="4800599"/>
              </a:xfrm>
              <a:prstGeom prst="rect">
                <a:avLst/>
              </a:prstGeom>
              <a:blipFill rotWithShape="1">
                <a:blip r:embed="rId2"/>
                <a:stretch>
                  <a:fillRect l="-533" t="-635" r="-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71164" y="1828800"/>
                <a:ext cx="2149306" cy="629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pt-BR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64" y="1828800"/>
                <a:ext cx="2149306" cy="629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48627" y="996080"/>
                <a:ext cx="1533625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27" y="996080"/>
                <a:ext cx="1533625" cy="483466"/>
              </a:xfrm>
              <a:prstGeom prst="rect">
                <a:avLst/>
              </a:prstGeom>
              <a:blipFill rotWithShape="1">
                <a:blip r:embed="rId4"/>
                <a:stretch>
                  <a:fillRect l="-357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56184" y="5391506"/>
                <a:ext cx="2615331" cy="895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0/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0/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184" y="5391506"/>
                <a:ext cx="2615331" cy="895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1164" y="2286000"/>
                <a:ext cx="18386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164" y="2286000"/>
                <a:ext cx="1838645" cy="646331"/>
              </a:xfrm>
              <a:prstGeom prst="rect">
                <a:avLst/>
              </a:prstGeom>
              <a:blipFill rotWithShape="1"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4897" y="2790542"/>
                <a:ext cx="4771178" cy="1200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 = </m:t>
                          </m:r>
                          <m:nary>
                            <m:naryPr>
                              <m:limLoc m:val="undOvr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𝑑𝑡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  <m:sSub>
                            <m:sSubPr>
                              <m:ctrlPr>
                                <a:rPr lang="pt-B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𝑡𝑑𝑡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 </m:t>
                              </m:r>
                            </m:e>
                          </m:nary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97" y="2790542"/>
                <a:ext cx="4771178" cy="120071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56184" y="5257800"/>
            <a:ext cx="2720816" cy="10668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717" y="-152400"/>
            <a:ext cx="6394296" cy="683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8877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  <a:r>
              <a:rPr lang="en-US" sz="2400" b="1" baseline="30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peed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car “stopping” and “going” at a traffic light</a:t>
            </a:r>
            <a:endParaRPr lang="en-US" sz="2400" b="1" baseline="30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5518388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Deceleration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 not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 constant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7135271" y="5525868"/>
            <a:ext cx="2146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Acceleration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is not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 constant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.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3400" y="5660570"/>
            <a:ext cx="609600" cy="632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934200" y="5692209"/>
            <a:ext cx="609600" cy="632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67743" y="0"/>
            <a:ext cx="9300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329537" y="4524314"/>
            <a:ext cx="72167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-21771" y="3301344"/>
            <a:ext cx="3154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was based 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extensive real-life driving data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representing general driving conditions, involving a wide range of speed change cycles on different road types.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1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52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Speed,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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vs.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ime,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raphs of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Author’s car based on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 (without obstructions)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82" y="1219200"/>
            <a:ext cx="911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 Decelerates (to full stop) and Accelerates away from the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 at various, but constant, accelerations, a</a:t>
            </a:r>
            <a:r>
              <a:rPr lang="en-US" sz="2400" b="1" baseline="-25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ncrypted-tbn0.gstatic.com/images?q=tbn:ANd9GcTNlKtQZQxylVfBEBVlSJ-tnYfuEI8dTja1GIZU_Axuy-pB6J03p0wEONg"/>
          <p:cNvSpPr>
            <a:spLocks noChangeAspect="1" noChangeArrowheads="1"/>
          </p:cNvSpPr>
          <p:nvPr/>
        </p:nvSpPr>
        <p:spPr bwMode="auto">
          <a:xfrm>
            <a:off x="-74500" y="-1509439"/>
            <a:ext cx="471487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957" y="2794297"/>
            <a:ext cx="4689735" cy="37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05839" y="2286000"/>
            <a:ext cx="5105400" cy="4375078"/>
          </a:xfrm>
          <a:prstGeom prst="rect">
            <a:avLst/>
          </a:prstGeom>
          <a:noFill/>
          <a:ln w="762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5" name="Picture 13" descr="C:\Users\ducky\AppData\Local\Microsoft\Windows\Temporary Internet Files\Content.IE5\UKQUCA7B\stop-355294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824" y="2504693"/>
            <a:ext cx="365803" cy="7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4824</TotalTime>
  <Words>2373</Words>
  <Application>Microsoft Office PowerPoint</Application>
  <PresentationFormat>On-screen Show (4:3)</PresentationFormat>
  <Paragraphs>373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Civic</vt:lpstr>
      <vt:lpstr>Proof of Innocence Reproducing the Event</vt:lpstr>
      <vt:lpstr>HEADLINE NEWS</vt:lpstr>
      <vt:lpstr>The Event – Author’s Car Stops at Sign and Proceeds</vt:lpstr>
      <vt:lpstr>Geometry of the Author’s Car approaching the Stop sign, without obstructions, as eye-witnessed by policeman at point, O.</vt:lpstr>
      <vt:lpstr>PowerPoint Presentation</vt:lpstr>
      <vt:lpstr> Angular Speed, , vs. Time, t, graphs of Author’s car based on the author’s calculations (without obstructions)</vt:lpstr>
      <vt:lpstr>PowerPoint Presentation</vt:lpstr>
      <vt:lpstr>PowerPoint Presentation</vt:lpstr>
      <vt:lpstr> Angular Speed, , vs. Time, t, graphs of Author’s car based on his calculations (without obstructions)</vt:lpstr>
      <vt:lpstr> Angular Speed, , vs. Time, t, graphs of Author’s car based on the author’s calculations (without obstructions)</vt:lpstr>
      <vt:lpstr>Desmos Graphing Calculator</vt:lpstr>
      <vt:lpstr>Our Setup – Top View</vt:lpstr>
      <vt:lpstr>Our Setup – Side View</vt:lpstr>
      <vt:lpstr>Measuring the Angular Speed, , and Linear Speed, v, of the hand-pushed Black box guided by the edge of a Pasco track.</vt:lpstr>
      <vt:lpstr>Demonstration of Data Acquisition</vt:lpstr>
      <vt:lpstr>Comparison of Angular Speed vs. Time graphs for Author’s car and for Black box, both traveling at Constant Speed through Stop sign</vt:lpstr>
      <vt:lpstr>Angular Speed versus Time graphs as before, including a Linear Speed  versus Time graph of the Black box</vt:lpstr>
      <vt:lpstr>Comparison of Angular Speed vs. Time graphs for Author’s car and Black box moving at a faster Constant Speed through Stop sign</vt:lpstr>
      <vt:lpstr>Comparison of Angular Speed vs. Time graphs for Author’s car and Black box both “stopping” and “starting” at Stop sign.</vt:lpstr>
      <vt:lpstr>Comparison of Angular Speed vs. Time graphs for Author’s car and lab box both “stopping” and “starting” at Stop sign.</vt:lpstr>
      <vt:lpstr>Angular Speed vs. Time and Linear Speed vs. Time graphs of Black box “stopping” and “starting” faster at Stop sign.</vt:lpstr>
      <vt:lpstr>Angular and Linear Velocities vs. time graphs of Black box “stopping” and “starting” faster at Stop sign.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the time at which the Black box goes over it’s Maximum Value (without obstructions). </vt:lpstr>
      <vt:lpstr>PowerPoint Presentation</vt:lpstr>
      <vt:lpstr>PowerPoint Presentation</vt:lpstr>
      <vt:lpstr>Conclusions</vt:lpstr>
      <vt:lpstr>How I Fought Traffic Tickets using Physics   </vt:lpstr>
      <vt:lpstr>“I could not determine if the light was red. It was beyond the 30 limit of my field of view.”</vt:lpstr>
      <vt:lpstr>“I was not speeding due to the               Cosine Effect”.</vt:lpstr>
      <vt:lpstr>THANK YOU!</vt:lpstr>
      <vt:lpstr>Extra slides follow</vt:lpstr>
      <vt:lpstr>Comparison of  vs. graphs for Author’s car and lab box both traveling at “constant speed” through stop sign</vt:lpstr>
      <vt:lpstr>Comparison of  vs. graphs for Author’s car and lab box moving at a different “Constant Velocity” through stop sign</vt:lpstr>
      <vt:lpstr>Comparison of  vs. graphs for Author’s car and lab box both traveling at “constant speed” through stop sign with faster count rate.</vt:lpstr>
      <vt:lpstr>Angular velocity, , versus time, t, of car “stopping” and “starting” at stop sign.</vt:lpstr>
      <vt:lpstr>Car “stopping” and “starting” at stop sign.</vt:lpstr>
      <vt:lpstr>Car “stopping” and “starting” at stop sign.</vt:lpstr>
      <vt:lpstr>Partial Blocking of Black box with Purple box that is assumed moving at Constant Velocity parallel to Black box.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Proof of Innocence</dc:title>
  <dc:creator>ducky</dc:creator>
  <cp:lastModifiedBy>JSRCC Lab User</cp:lastModifiedBy>
  <cp:revision>314</cp:revision>
  <dcterms:created xsi:type="dcterms:W3CDTF">2006-08-16T00:00:00Z</dcterms:created>
  <dcterms:modified xsi:type="dcterms:W3CDTF">2016-03-29T16:22:30Z</dcterms:modified>
</cp:coreProperties>
</file>